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3" r:id="rId3"/>
    <p:sldId id="257" r:id="rId4"/>
    <p:sldId id="258" r:id="rId5"/>
    <p:sldId id="440" r:id="rId6"/>
    <p:sldId id="261" r:id="rId7"/>
    <p:sldId id="260" r:id="rId8"/>
    <p:sldId id="280" r:id="rId9"/>
    <p:sldId id="447" r:id="rId10"/>
    <p:sldId id="262" r:id="rId11"/>
    <p:sldId id="448" r:id="rId12"/>
    <p:sldId id="263" r:id="rId13"/>
    <p:sldId id="435" r:id="rId14"/>
    <p:sldId id="450" r:id="rId15"/>
    <p:sldId id="265" r:id="rId16"/>
    <p:sldId id="266" r:id="rId17"/>
    <p:sldId id="267" r:id="rId18"/>
    <p:sldId id="449" r:id="rId19"/>
    <p:sldId id="268" r:id="rId20"/>
    <p:sldId id="269" r:id="rId21"/>
    <p:sldId id="454" r:id="rId22"/>
    <p:sldId id="455" r:id="rId23"/>
    <p:sldId id="452" r:id="rId24"/>
    <p:sldId id="270" r:id="rId25"/>
    <p:sldId id="272" r:id="rId26"/>
    <p:sldId id="456" r:id="rId27"/>
    <p:sldId id="273" r:id="rId28"/>
    <p:sldId id="441" r:id="rId29"/>
    <p:sldId id="278" r:id="rId30"/>
    <p:sldId id="274" r:id="rId31"/>
    <p:sldId id="276" r:id="rId32"/>
    <p:sldId id="442" r:id="rId33"/>
    <p:sldId id="443" r:id="rId34"/>
    <p:sldId id="446" r:id="rId35"/>
    <p:sldId id="445" r:id="rId36"/>
    <p:sldId id="444" r:id="rId37"/>
    <p:sldId id="437" r:id="rId38"/>
    <p:sldId id="462" r:id="rId39"/>
    <p:sldId id="460" r:id="rId40"/>
    <p:sldId id="438" r:id="rId41"/>
    <p:sldId id="461" r:id="rId42"/>
    <p:sldId id="457" r:id="rId43"/>
    <p:sldId id="439" r:id="rId44"/>
    <p:sldId id="284" r:id="rId45"/>
    <p:sldId id="458" r:id="rId46"/>
    <p:sldId id="459" r:id="rId4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/>
    <p:restoredTop sz="92997"/>
  </p:normalViewPr>
  <p:slideViewPr>
    <p:cSldViewPr snapToGrid="0" snapToObjects="1">
      <p:cViewPr varScale="1">
        <p:scale>
          <a:sx n="73" d="100"/>
          <a:sy n="73" d="100"/>
        </p:scale>
        <p:origin x="48" y="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A682809-D611-1545-8B8F-0576C1144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C71A3AE6-4489-6749-B8CE-836F355C5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40C28C1-4139-BE40-A24E-0BC828E1A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114-DCB4-AF44-AD43-39EE9C87D1CA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3536D25-605A-3946-8A7F-0F08AB02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C410011-BE39-2247-B94D-399FBDCE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CE87-2613-1C48-BB15-90A777B02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208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B9122C7-14B9-B54D-A230-806298D14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A2384ABE-164E-6C49-B457-79A2F0959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59309831-C6F4-E64C-9040-D63BB709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114-DCB4-AF44-AD43-39EE9C87D1CA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F8F4797-5F97-254A-AE29-42F91827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36195B8A-3D4D-C842-9595-C9BAAB8C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CE87-2613-1C48-BB15-90A777B02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9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E6BBF9F1-8474-C64B-92E8-D4993BEC7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A6202CEB-F070-7946-82CF-2676BCB59E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E7C801E-3A06-7140-88C1-7022723E2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114-DCB4-AF44-AD43-39EE9C87D1CA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0631731-A42D-4946-86D7-683B40A2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AC84EE34-50E7-4D44-A48B-BC6BF4DF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CE87-2613-1C48-BB15-90A777B02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58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B797A61-F524-E044-B704-1E068B96B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7A177A6A-5250-3E4C-9228-52330F60E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8D7A65F-CC72-9440-BAA5-CE2AB5AD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114-DCB4-AF44-AD43-39EE9C87D1CA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AD9711E-B974-CB41-BACD-CBE8FCF3A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6C12575-93F6-1E4F-9CD6-CB8778A7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CE87-2613-1C48-BB15-90A777B02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06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30B085F-377E-9046-9920-0DA8F7E86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596EAE3-8F29-D44F-8C29-F5B30E5AA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E2EC6DD-EC3A-C148-9BA8-B2FDCF6B4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114-DCB4-AF44-AD43-39EE9C87D1CA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550D8B14-8E90-C84D-B84E-309B6065A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9D500372-BBC5-FC4D-AB5A-4BED4B57A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CE87-2613-1C48-BB15-90A777B02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42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BFC9870-0F20-1E41-A55A-34A513701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36096E1-B481-7E4F-AB3B-7FF7A1679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1966F51E-A148-FC45-9798-88550C27A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8C466D8E-03C9-F241-A818-2827820B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114-DCB4-AF44-AD43-39EE9C87D1CA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A2D3CD10-A0F7-134C-AB9C-F9432076D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A64E0E15-5308-3643-ADF8-329DADE8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CE87-2613-1C48-BB15-90A777B02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5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CE035CF-D273-CC43-A004-DDC7CD2C9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3071446-0559-DE46-9110-D51A8E94F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E3DC1ABC-7C6F-FC4D-A84C-827995642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F2DE52D-52D9-E44B-99B8-C434BA806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5D9CF1E2-E7A8-3A4A-98CA-EFD8C2B804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069730B5-D62B-EA48-B9FC-E72ADEC7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114-DCB4-AF44-AD43-39EE9C87D1CA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57758F5A-6F65-714A-B63E-7B339E19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8B953FD3-CE32-A54D-80B1-1EBDA235F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CE87-2613-1C48-BB15-90A777B02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6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116E358-8BB5-4642-A660-01EF1151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461733A0-F762-3D41-9E5F-4C4FA32F8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114-DCB4-AF44-AD43-39EE9C87D1CA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E9280868-DC5D-0A49-A463-66A6F9D11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D763BCD5-72C1-8A40-8548-D59802D5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CE87-2613-1C48-BB15-90A777B02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97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C57F6708-D1C4-854E-8F72-9237440A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114-DCB4-AF44-AD43-39EE9C87D1CA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0252AE24-4411-CA41-BE52-18D317011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427E678-0E27-9641-9670-D695B05A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CE87-2613-1C48-BB15-90A777B02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7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20315BC-48AA-7647-835F-C891B431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D0BF3E5-DFBD-A647-9EBF-9C5419399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98B99A3-9E39-0547-B7EA-BE164D5A5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2C4BC85-EC4E-4A40-A734-EDBCB86A7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114-DCB4-AF44-AD43-39EE9C87D1CA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715EA38F-90E7-9A40-997E-DA0C4C5F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8F26088B-EB22-6B4D-B920-A74DE65B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CE87-2613-1C48-BB15-90A777B02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15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3C8B307-ADBE-054B-89D7-305989E3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D2279B7A-75D1-2141-AAD6-4A4529B47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6E69BD83-7A51-A141-9173-A8929966F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C179DAEE-388D-E547-9E79-7B80FE5B6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114-DCB4-AF44-AD43-39EE9C87D1CA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6A606A5-1EEC-E344-8E2A-0940EBCC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640122DF-01B6-DA44-8264-CE501E9B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CE87-2613-1C48-BB15-90A777B02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08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981E5065-3D6C-9F4A-9439-41B09C17A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B4ACD42A-C96B-284C-AAC6-DB5AB9C66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2012413-0F1C-2943-815E-96C9D1D03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114-DCB4-AF44-AD43-39EE9C87D1CA}" type="datetimeFigureOut">
              <a:rPr lang="fr-FR" smtClean="0"/>
              <a:t>29/10/2021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2E8C688-4A93-D94A-9B18-F2E6D3D55B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31CDC09-6161-C84B-972C-AC62030C7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0CE87-2613-1C48-BB15-90A777B026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1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85A8F50-071F-4248-B46B-D3B2F0304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400" y="492461"/>
            <a:ext cx="9987199" cy="225014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fr-SN" sz="5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PARASITOSES A TROPISME CARDIAQUE :</a:t>
            </a:r>
            <a:br>
              <a:rPr lang="fr-SN" sz="5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sz="5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EPIDEMIOLOGIE</a:t>
            </a:r>
            <a:endParaRPr lang="fr-FR" sz="88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F61531C2-D9DC-8D4F-ACAF-B20884572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1912" y="2983038"/>
            <a:ext cx="7748174" cy="1859682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fr-FR" sz="3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7èmes journées scientifiques de la SOCARB</a:t>
            </a:r>
          </a:p>
          <a:p>
            <a:pPr>
              <a:spcBef>
                <a:spcPct val="0"/>
              </a:spcBef>
            </a:pPr>
            <a:r>
              <a:rPr lang="fr-FR" sz="3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BOBO DIOULASSO</a:t>
            </a:r>
          </a:p>
          <a:p>
            <a:pPr>
              <a:spcBef>
                <a:spcPct val="0"/>
              </a:spcBef>
            </a:pPr>
            <a:r>
              <a:rPr lang="fr-FR" sz="32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29/10/2021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="" xmlns:a16="http://schemas.microsoft.com/office/drawing/2014/main" id="{22F1CBFE-39C0-1D43-A3B8-D20CDD36E665}"/>
              </a:ext>
            </a:extLst>
          </p:cNvPr>
          <p:cNvSpPr txBox="1">
            <a:spLocks/>
          </p:cNvSpPr>
          <p:nvPr/>
        </p:nvSpPr>
        <p:spPr>
          <a:xfrm>
            <a:off x="4533267" y="5083148"/>
            <a:ext cx="3125465" cy="9818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 Serigne Abdou BA </a:t>
            </a:r>
          </a:p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Cardiologue </a:t>
            </a:r>
          </a:p>
          <a:p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0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67D88C9E-B44B-E148-9AA3-1BEC941B2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320" y="1097505"/>
            <a:ext cx="10515600" cy="3236500"/>
          </a:xfrm>
          <a:solidFill>
            <a:schemeClr val="bg1"/>
          </a:solidFill>
        </p:spPr>
        <p:txBody>
          <a:bodyPr/>
          <a:lstStyle/>
          <a:p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 à :</a:t>
            </a:r>
          </a:p>
          <a:p>
            <a:pPr marL="0" indent="0">
              <a:buNone/>
            </a:pPr>
            <a:r>
              <a:rPr lang="fr-S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</a:t>
            </a:r>
            <a:r>
              <a:rPr lang="fr-S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Trypanosoma</a:t>
            </a:r>
            <a:r>
              <a:rPr lang="fr-S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brucei</a:t>
            </a:r>
            <a:r>
              <a:rPr lang="fr-S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gambiense</a:t>
            </a:r>
            <a:r>
              <a:rPr lang="fr-S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(Afrique de l’Ouest et Centrale)     </a:t>
            </a:r>
          </a:p>
          <a:p>
            <a:pPr marL="0" indent="0">
              <a:buNone/>
            </a:pPr>
            <a:r>
              <a:rPr lang="fr-S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</a:t>
            </a:r>
            <a:r>
              <a:rPr lang="fr-S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S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b. </a:t>
            </a:r>
            <a:r>
              <a:rPr lang="fr-SN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rhodesensie</a:t>
            </a:r>
            <a:r>
              <a:rPr lang="fr-SN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(Afrique de l’Est)</a:t>
            </a:r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aigu et plus </a:t>
            </a:r>
            <a:r>
              <a:rPr lang="fr-S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sévère</a:t>
            </a:r>
            <a:endParaRPr lang="fr-S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Parasites </a:t>
            </a:r>
            <a:r>
              <a:rPr lang="fr-S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indistinguables</a:t>
            </a:r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morphologiquement.</a:t>
            </a:r>
            <a:b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fr-SN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Maladie </a:t>
            </a:r>
            <a:r>
              <a:rPr lang="fr-S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endémique</a:t>
            </a:r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de nombreux pays d’Afrique Subsaharienne. </a:t>
            </a:r>
          </a:p>
          <a:p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27F8DC89-84D4-3C43-83BA-6C16AECA0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125" y="4039686"/>
            <a:ext cx="4226795" cy="2812740"/>
          </a:xfrm>
          <a:prstGeom prst="rect">
            <a:avLst/>
          </a:prstGeom>
        </p:spPr>
      </p:pic>
      <p:pic>
        <p:nvPicPr>
          <p:cNvPr id="9" name="Espace réservé du contenu 3">
            <a:extLst>
              <a:ext uri="{FF2B5EF4-FFF2-40B4-BE49-F238E27FC236}">
                <a16:creationId xmlns="" xmlns:a16="http://schemas.microsoft.com/office/drawing/2014/main" id="{55D1C620-4EB6-7548-9390-3969D5BCA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957" y="4039686"/>
            <a:ext cx="2777860" cy="2818314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="" xmlns:a16="http://schemas.microsoft.com/office/drawing/2014/main" id="{9A8762A1-4B4D-844C-8292-2536D49F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967" y="112463"/>
            <a:ext cx="10052307" cy="839516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TRYPANOSOMIASE </a:t>
            </a:r>
            <a:r>
              <a:rPr lang="fr-S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6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="" xmlns:a16="http://schemas.microsoft.com/office/drawing/2014/main" id="{D9CF9A74-4274-E745-A1E0-B8C0767EEF5D}"/>
              </a:ext>
            </a:extLst>
          </p:cNvPr>
          <p:cNvSpPr/>
          <p:nvPr/>
        </p:nvSpPr>
        <p:spPr>
          <a:xfrm>
            <a:off x="0" y="1425992"/>
            <a:ext cx="5787189" cy="273264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1998 </a:t>
            </a:r>
          </a:p>
          <a:p>
            <a:pPr algn="ctr"/>
            <a:r>
              <a:rPr lang="fr-FR" sz="2400" b="1" dirty="0"/>
              <a:t>- 40 000 cas </a:t>
            </a:r>
          </a:p>
          <a:p>
            <a:pPr algn="ctr"/>
            <a:r>
              <a:rPr lang="fr-FR" sz="2400" b="1" dirty="0"/>
              <a:t>- </a:t>
            </a:r>
            <a:r>
              <a:rPr lang="fr-FR" sz="2400" b="1" dirty="0" err="1"/>
              <a:t>Nbre</a:t>
            </a:r>
            <a:r>
              <a:rPr lang="fr-FR" sz="2400" b="1" dirty="0"/>
              <a:t> de pers. Infect. estimées : 300 000</a:t>
            </a:r>
          </a:p>
          <a:p>
            <a:pPr algn="ctr"/>
            <a:r>
              <a:rPr lang="fr-FR" sz="2400" b="1" dirty="0"/>
              <a:t>- </a:t>
            </a:r>
            <a:r>
              <a:rPr lang="fr-FR" sz="2400" b="1" dirty="0" err="1"/>
              <a:t>Nbre</a:t>
            </a:r>
            <a:r>
              <a:rPr lang="fr-FR" sz="2400" b="1" dirty="0"/>
              <a:t> de pers. à risque : 56 millions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000" b="1" dirty="0"/>
              <a:t>OMS, 1998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="" xmlns:a16="http://schemas.microsoft.com/office/drawing/2014/main" id="{1E67D0FB-3926-B141-AD77-6DE1E3C39AF8}"/>
              </a:ext>
            </a:extLst>
          </p:cNvPr>
          <p:cNvSpPr/>
          <p:nvPr/>
        </p:nvSpPr>
        <p:spPr>
          <a:xfrm>
            <a:off x="6128085" y="3777915"/>
            <a:ext cx="6063915" cy="259777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2009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- Moins de 10 000 cas </a:t>
            </a:r>
          </a:p>
          <a:p>
            <a:pPr algn="ctr"/>
            <a:r>
              <a:rPr lang="fr-FR" sz="2400" b="1" dirty="0"/>
              <a:t>- </a:t>
            </a:r>
            <a:r>
              <a:rPr lang="fr-FR" sz="2400" b="1" dirty="0" err="1"/>
              <a:t>Nbre</a:t>
            </a:r>
            <a:r>
              <a:rPr lang="fr-FR" sz="2400" b="1" dirty="0"/>
              <a:t> de pers. Infectées estimées : 30 000</a:t>
            </a:r>
          </a:p>
          <a:p>
            <a:pPr algn="ctr"/>
            <a:r>
              <a:rPr lang="fr-FR" sz="2400" b="1" dirty="0"/>
              <a:t> </a:t>
            </a:r>
          </a:p>
          <a:p>
            <a:pPr algn="ctr"/>
            <a:r>
              <a:rPr lang="fr-FR" sz="2000" b="1" dirty="0"/>
              <a:t>OMS, 2010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="" xmlns:a16="http://schemas.microsoft.com/office/drawing/2014/main" id="{74990312-D04E-5C4E-A830-A0D2EF59E8C7}"/>
              </a:ext>
            </a:extLst>
          </p:cNvPr>
          <p:cNvCxnSpPr/>
          <p:nvPr/>
        </p:nvCxnSpPr>
        <p:spPr>
          <a:xfrm>
            <a:off x="4836695" y="3573379"/>
            <a:ext cx="1756610" cy="866274"/>
          </a:xfrm>
          <a:prstGeom prst="straightConnector1">
            <a:avLst/>
          </a:prstGeom>
          <a:ln w="168275">
            <a:solidFill>
              <a:srgbClr val="00B05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itre 1">
            <a:extLst>
              <a:ext uri="{FF2B5EF4-FFF2-40B4-BE49-F238E27FC236}">
                <a16:creationId xmlns="" xmlns:a16="http://schemas.microsoft.com/office/drawing/2014/main" id="{DCE887E1-A9D6-B542-B3B4-A3B989DBE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967" y="112462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TRYPANOSOMIASE </a:t>
            </a:r>
            <a:r>
              <a:rPr lang="fr-S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AFRICAINE</a:t>
            </a:r>
            <a:br>
              <a:rPr lang="fr-S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Maladies tropicales négligées (OMS)</a:t>
            </a:r>
            <a:endParaRPr lang="fr-FR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36576" y="4639927"/>
            <a:ext cx="4582450" cy="2218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SN" sz="3600" b="1" dirty="0" smtClean="0"/>
              <a:t>2018</a:t>
            </a:r>
          </a:p>
          <a:p>
            <a:pPr algn="ctr"/>
            <a:r>
              <a:rPr lang="fr-SN" sz="3600" b="1" dirty="0" smtClean="0"/>
              <a:t>Nombre de cas : 977</a:t>
            </a:r>
            <a:endParaRPr lang="en-US" sz="3600" b="1" dirty="0"/>
          </a:p>
        </p:txBody>
      </p:sp>
      <p:sp>
        <p:nvSpPr>
          <p:cNvPr id="3" name="Flèche gauche 2"/>
          <p:cNvSpPr/>
          <p:nvPr/>
        </p:nvSpPr>
        <p:spPr>
          <a:xfrm>
            <a:off x="4619026" y="5151991"/>
            <a:ext cx="1368988" cy="59044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9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page6image3343177136">
            <a:extLst>
              <a:ext uri="{FF2B5EF4-FFF2-40B4-BE49-F238E27FC236}">
                <a16:creationId xmlns="" xmlns:a16="http://schemas.microsoft.com/office/drawing/2014/main" id="{025AE5DD-8AA9-9B41-B38A-8A576268A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93" y="1625549"/>
            <a:ext cx="7524726" cy="523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017F978E-C61C-DE49-A030-08E2CB32CDBE}"/>
              </a:ext>
            </a:extLst>
          </p:cNvPr>
          <p:cNvSpPr txBox="1"/>
          <p:nvPr/>
        </p:nvSpPr>
        <p:spPr>
          <a:xfrm>
            <a:off x="7579002" y="3429000"/>
            <a:ext cx="4409797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 par un arthropode vecteur </a:t>
            </a:r>
            <a:r>
              <a:rPr lang="fr-S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hématophage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fr-S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glossine ou mouche Tsé-Tsé</a:t>
            </a:r>
            <a:endParaRPr lang="fr-FR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0BBF534C-84D2-7549-AF75-2074E0803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967" y="112462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TRYPANOSOMIASE AFRICAINE : </a:t>
            </a:r>
            <a:b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de contamination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03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527284"/>
              </p:ext>
            </p:extLst>
          </p:nvPr>
        </p:nvGraphicFramePr>
        <p:xfrm>
          <a:off x="1252604" y="1403514"/>
          <a:ext cx="9920613" cy="471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1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4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642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34849">
                <a:tc>
                  <a:txBody>
                    <a:bodyPr/>
                    <a:lstStyle/>
                    <a:p>
                      <a:pPr algn="l"/>
                      <a:r>
                        <a:rPr lang="fr-FR" sz="1800" noProof="0" dirty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fr-FR" sz="1800" noProof="0" dirty="0" err="1">
                          <a:solidFill>
                            <a:schemeClr val="tx1"/>
                          </a:solidFill>
                        </a:rPr>
                        <a:t>Two</a:t>
                      </a:r>
                      <a:r>
                        <a:rPr lang="fr-FR" sz="18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800" noProof="0" dirty="0" err="1">
                          <a:solidFill>
                            <a:schemeClr val="tx1"/>
                          </a:solidFill>
                        </a:rPr>
                        <a:t>criteria</a:t>
                      </a:r>
                      <a:endParaRPr lang="fr-FR" sz="1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38184" marR="96988"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100" noProof="0" dirty="0"/>
                        <a:t>Epidemiological situation (National Indicator for Elimination)</a:t>
                      </a:r>
                    </a:p>
                    <a:p>
                      <a:pPr algn="ctr"/>
                      <a:r>
                        <a:rPr lang="en-US" sz="2100" b="0" noProof="0" dirty="0"/>
                        <a:t>&lt;1 case / 10,000 persons / year, per health district, averaged over the previous 5-year period</a:t>
                      </a:r>
                      <a:endParaRPr kumimoji="0" lang="fr-F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988" marR="96988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10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800" b="1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Activities</a:t>
                      </a:r>
                      <a:r>
                        <a:rPr lang="fr-FR" sz="18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control and surveillance  </a:t>
                      </a:r>
                    </a:p>
                  </a:txBody>
                  <a:tcPr marL="96988" marR="96988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all districts</a:t>
                      </a:r>
                    </a:p>
                  </a:txBody>
                  <a:tcPr marL="96988" marR="96988" anchor="ctr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Not </a:t>
                      </a:r>
                      <a:r>
                        <a:rPr kumimoji="0" lang="fr-FR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true</a:t>
                      </a: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in one or more districts</a:t>
                      </a:r>
                    </a:p>
                  </a:txBody>
                  <a:tcPr marL="96988" marR="96988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6718">
                <a:tc>
                  <a:txBody>
                    <a:bodyPr/>
                    <a:lstStyle/>
                    <a:p>
                      <a:r>
                        <a:rPr lang="fr-FR" sz="2100" b="1" baseline="0" noProof="0" dirty="0" err="1"/>
                        <a:t>adequate</a:t>
                      </a:r>
                      <a:endParaRPr lang="fr-FR" sz="2100" b="1" noProof="0" dirty="0"/>
                    </a:p>
                  </a:txBody>
                  <a:tcPr marL="96988" marR="96988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noProof="0" dirty="0"/>
                        <a:t>Benin, Burkina Faso, Cote d'Ivoire,</a:t>
                      </a:r>
                      <a:r>
                        <a:rPr lang="fr-FR" sz="2100" baseline="0" noProof="0" dirty="0"/>
                        <a:t> Ghana, Togo, Uganda</a:t>
                      </a:r>
                      <a:endParaRPr lang="fr-FR" sz="2100" noProof="0" dirty="0"/>
                    </a:p>
                  </a:txBody>
                  <a:tcPr marL="96988" marR="96988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noProof="0" dirty="0"/>
                        <a:t>Angola, </a:t>
                      </a:r>
                      <a:r>
                        <a:rPr lang="fr-FR" sz="2100" noProof="0" dirty="0" err="1"/>
                        <a:t>Cameroon</a:t>
                      </a:r>
                      <a:r>
                        <a:rPr lang="fr-FR" sz="2100" noProof="0" dirty="0"/>
                        <a:t>, Chad, Congo,</a:t>
                      </a:r>
                      <a:r>
                        <a:rPr lang="fr-FR" sz="2100" baseline="0" noProof="0" dirty="0"/>
                        <a:t> Equatorial Guinea, Guinea, </a:t>
                      </a:r>
                      <a:endParaRPr lang="fr-FR" sz="2100" noProof="0" dirty="0"/>
                    </a:p>
                  </a:txBody>
                  <a:tcPr marL="96988" marR="9698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0455">
                <a:tc>
                  <a:txBody>
                    <a:bodyPr/>
                    <a:lstStyle/>
                    <a:p>
                      <a:r>
                        <a:rPr lang="fr-FR" sz="2100" b="1" baseline="0" noProof="0" dirty="0" err="1"/>
                        <a:t>insufficient</a:t>
                      </a:r>
                      <a:endParaRPr lang="fr-FR" sz="2100" b="1" noProof="0" dirty="0"/>
                    </a:p>
                  </a:txBody>
                  <a:tcPr marL="96988" marR="96988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100" baseline="0" noProof="0" dirty="0"/>
                        <a:t>Mali, Nigeria, </a:t>
                      </a:r>
                      <a:endParaRPr lang="fr-FR" sz="2100" noProof="0" dirty="0"/>
                    </a:p>
                  </a:txBody>
                  <a:tcPr marL="96988" marR="96988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213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noProof="0" dirty="0"/>
                        <a:t>CAR, DRC, Gabon, </a:t>
                      </a:r>
                      <a:r>
                        <a:rPr lang="fr-FR" sz="2100" baseline="0" noProof="0" dirty="0"/>
                        <a:t>South </a:t>
                      </a:r>
                      <a:r>
                        <a:rPr lang="fr-FR" sz="2100" baseline="0" noProof="0" dirty="0" err="1"/>
                        <a:t>Sudan</a:t>
                      </a:r>
                      <a:endParaRPr lang="fr-FR" sz="2100" noProof="0" dirty="0"/>
                    </a:p>
                  </a:txBody>
                  <a:tcPr marL="96988" marR="9698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8586">
                <a:tc>
                  <a:txBody>
                    <a:bodyPr/>
                    <a:lstStyle/>
                    <a:p>
                      <a:r>
                        <a:rPr lang="fr-FR" sz="2100" b="1" noProof="0" dirty="0"/>
                        <a:t>absent</a:t>
                      </a:r>
                    </a:p>
                  </a:txBody>
                  <a:tcPr marL="96988" marR="96988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4305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noProof="0" dirty="0" err="1"/>
                        <a:t>Gambia</a:t>
                      </a:r>
                      <a:r>
                        <a:rPr lang="fr-FR" sz="2100" noProof="0" dirty="0"/>
                        <a:t>, Guinea</a:t>
                      </a:r>
                      <a:r>
                        <a:rPr lang="fr-FR" sz="2100" baseline="0" noProof="0" dirty="0"/>
                        <a:t> Bissau, Liberia, Niger, </a:t>
                      </a:r>
                      <a:r>
                        <a:rPr lang="fr-FR" sz="2100" baseline="0" noProof="0" dirty="0" err="1">
                          <a:solidFill>
                            <a:srgbClr val="FF0000"/>
                          </a:solidFill>
                        </a:rPr>
                        <a:t>Senegal</a:t>
                      </a:r>
                      <a:r>
                        <a:rPr lang="fr-FR" sz="2100" baseline="0" noProof="0" dirty="0">
                          <a:solidFill>
                            <a:srgbClr val="FF0000"/>
                          </a:solidFill>
                        </a:rPr>
                        <a:t>,</a:t>
                      </a:r>
                      <a:r>
                        <a:rPr lang="fr-FR" sz="2100" baseline="0" noProof="0" dirty="0"/>
                        <a:t> Sierra Leona</a:t>
                      </a:r>
                      <a:endParaRPr lang="fr-FR" sz="2100" noProof="0" dirty="0"/>
                    </a:p>
                  </a:txBody>
                  <a:tcPr marL="96988" marR="96988">
                    <a:lnL w="381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100" noProof="0" dirty="0"/>
                    </a:p>
                  </a:txBody>
                  <a:tcPr marL="96988" marR="9698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0707" y="160759"/>
            <a:ext cx="11110586" cy="1203423"/>
          </a:xfrm>
          <a:prstGeom prst="rect">
            <a:avLst/>
          </a:prstGeom>
          <a:solidFill>
            <a:schemeClr val="bg1"/>
          </a:solidFill>
        </p:spPr>
        <p:txBody>
          <a:bodyPr wrap="square" lIns="94505" tIns="47252" rIns="94505" bIns="47252" rtlCol="0">
            <a:spAutoFit/>
          </a:bodyPr>
          <a:lstStyle/>
          <a:p>
            <a:pPr algn="ctr" defTabSz="945050"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  <a:cs typeface="Arial" charset="0"/>
              </a:rPr>
              <a:t>Criteria for requesting WHO the validation of the elimination of gambiense HAT as a public health problem</a:t>
            </a:r>
            <a:endParaRPr lang="fr-FR" sz="3600" b="1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3" name="Right Arrow 2"/>
          <p:cNvSpPr>
            <a:spLocks noChangeAspect="1"/>
          </p:cNvSpPr>
          <p:nvPr/>
        </p:nvSpPr>
        <p:spPr>
          <a:xfrm>
            <a:off x="2988075" y="2040069"/>
            <a:ext cx="190922" cy="18000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05" tIns="47252" rIns="94505" bIns="47252" rtlCol="0" anchor="ctr"/>
          <a:lstStyle/>
          <a:p>
            <a:pPr algn="ctr" defTabSz="945050">
              <a:defRPr/>
            </a:pPr>
            <a:endParaRPr lang="fr-CH" sz="190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ight Arrow 5"/>
          <p:cNvSpPr>
            <a:spLocks noChangeAspect="1"/>
          </p:cNvSpPr>
          <p:nvPr/>
        </p:nvSpPr>
        <p:spPr>
          <a:xfrm rot="5400000">
            <a:off x="2107620" y="2574844"/>
            <a:ext cx="180000" cy="190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505" tIns="47252" rIns="94505" bIns="47252" rtlCol="0" anchor="ctr"/>
          <a:lstStyle/>
          <a:p>
            <a:pPr algn="ctr" defTabSz="945050">
              <a:defRPr/>
            </a:pPr>
            <a:endParaRPr lang="fr-CH" sz="1905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78037" y="6233006"/>
            <a:ext cx="241091" cy="14465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63" tIns="41431" rIns="82863" bIns="41431" spcCol="0" rtlCol="0" anchor="ctr"/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37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470004" y="6462846"/>
            <a:ext cx="241091" cy="14465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63" tIns="41431" rIns="82863" bIns="41431" spcCol="0" rtlCol="0" anchor="ctr"/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37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70004" y="6686023"/>
            <a:ext cx="241091" cy="14465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63" tIns="41431" rIns="82863" bIns="41431" spcCol="0" rtlCol="0" anchor="ctr"/>
          <a:lstStyle/>
          <a:p>
            <a:pPr algn="ctr" defTabSz="829361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37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19127" y="6193676"/>
            <a:ext cx="1909440" cy="223261"/>
          </a:xfrm>
          <a:prstGeom prst="rect">
            <a:avLst/>
          </a:prstGeom>
          <a:solidFill>
            <a:schemeClr val="bg1"/>
          </a:solidFill>
        </p:spPr>
        <p:txBody>
          <a:bodyPr wrap="square" lIns="82863" tIns="41431" rIns="82863" bIns="41431">
            <a:spAutoFit/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7" dirty="0">
                <a:solidFill>
                  <a:prstClr val="black"/>
                </a:solidFill>
                <a:latin typeface="Arial" charset="0"/>
                <a:cs typeface="Arial" charset="0"/>
              </a:rPr>
              <a:t>Eligible for </a:t>
            </a:r>
            <a:r>
              <a:rPr lang="fr-FR" sz="907" dirty="0" err="1">
                <a:solidFill>
                  <a:prstClr val="black"/>
                </a:solidFill>
                <a:latin typeface="Arial" charset="0"/>
                <a:cs typeface="Arial" charset="0"/>
              </a:rPr>
              <a:t>claiming</a:t>
            </a:r>
            <a:r>
              <a:rPr lang="fr-FR" sz="907" dirty="0">
                <a:solidFill>
                  <a:prstClr val="black"/>
                </a:solidFill>
                <a:latin typeface="Arial" charset="0"/>
                <a:cs typeface="Arial" charset="0"/>
              </a:rPr>
              <a:t> the validation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11094" y="6416992"/>
            <a:ext cx="3653331" cy="223261"/>
          </a:xfrm>
          <a:prstGeom prst="rect">
            <a:avLst/>
          </a:prstGeom>
          <a:solidFill>
            <a:schemeClr val="bg1"/>
          </a:solidFill>
        </p:spPr>
        <p:txBody>
          <a:bodyPr wrap="square" lIns="82863" tIns="41431" rIns="82863" bIns="41431">
            <a:spAutoFit/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7" dirty="0">
                <a:solidFill>
                  <a:prstClr val="black"/>
                </a:solidFill>
                <a:latin typeface="Arial" charset="0"/>
                <a:cs typeface="Arial" charset="0"/>
              </a:rPr>
              <a:t>Need to reinforce the surveillance before claiming the validation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11097" y="6646692"/>
            <a:ext cx="2553956" cy="223261"/>
          </a:xfrm>
          <a:prstGeom prst="rect">
            <a:avLst/>
          </a:prstGeom>
          <a:solidFill>
            <a:schemeClr val="bg1"/>
          </a:solidFill>
        </p:spPr>
        <p:txBody>
          <a:bodyPr wrap="square" lIns="82863" tIns="41431" rIns="82863" bIns="41431">
            <a:spAutoFit/>
          </a:bodyPr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907" dirty="0">
                <a:solidFill>
                  <a:prstClr val="black"/>
                </a:solidFill>
                <a:latin typeface="Arial" charset="0"/>
                <a:cs typeface="Arial" charset="0"/>
              </a:rPr>
              <a:t>Non </a:t>
            </a:r>
            <a:r>
              <a:rPr lang="fr-FR" sz="907" dirty="0" err="1">
                <a:solidFill>
                  <a:prstClr val="black"/>
                </a:solidFill>
                <a:latin typeface="Arial" charset="0"/>
                <a:cs typeface="Arial" charset="0"/>
              </a:rPr>
              <a:t>eligible</a:t>
            </a:r>
            <a:r>
              <a:rPr lang="fr-FR" sz="907" dirty="0">
                <a:solidFill>
                  <a:prstClr val="black"/>
                </a:solidFill>
                <a:latin typeface="Arial" charset="0"/>
                <a:cs typeface="Arial" charset="0"/>
              </a:rPr>
              <a:t> for </a:t>
            </a:r>
            <a:r>
              <a:rPr lang="fr-FR" sz="907" dirty="0" err="1">
                <a:solidFill>
                  <a:prstClr val="black"/>
                </a:solidFill>
                <a:latin typeface="Arial" charset="0"/>
                <a:cs typeface="Arial" charset="0"/>
              </a:rPr>
              <a:t>claiming</a:t>
            </a:r>
            <a:r>
              <a:rPr lang="fr-FR" sz="907" dirty="0">
                <a:solidFill>
                  <a:prstClr val="black"/>
                </a:solidFill>
                <a:latin typeface="Arial" charset="0"/>
                <a:cs typeface="Arial" charset="0"/>
              </a:rPr>
              <a:t> the validation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9361" fontAlgn="base">
              <a:spcBef>
                <a:spcPct val="0"/>
              </a:spcBef>
              <a:spcAft>
                <a:spcPct val="0"/>
              </a:spcAft>
            </a:pPr>
            <a:fld id="{F5DD473C-7FDF-4782-B3BD-9CD682C23A81}" type="slidenum">
              <a:rPr lang="en-GB" b="1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defTabSz="829361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b="1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302C658-7C07-B74D-BF87-DE8D5DD24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03" y="2938568"/>
            <a:ext cx="6251532" cy="2177100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Dernier cas recensé en 1977</a:t>
            </a:r>
          </a:p>
          <a:p>
            <a:endParaRPr lang="fr-FR" dirty="0"/>
          </a:p>
          <a:p>
            <a:r>
              <a:rPr lang="fr-FR" b="1" dirty="0"/>
              <a:t>Etude en cours </a:t>
            </a:r>
            <a:r>
              <a:rPr lang="fr-FR" dirty="0"/>
              <a:t>: pour certifier de l’éradication </a:t>
            </a: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ABA057FD-481F-F74B-B087-DC03888D67E1}"/>
              </a:ext>
            </a:extLst>
          </p:cNvPr>
          <p:cNvSpPr txBox="1">
            <a:spLocks/>
          </p:cNvSpPr>
          <p:nvPr/>
        </p:nvSpPr>
        <p:spPr>
          <a:xfrm>
            <a:off x="838200" y="250248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TRYPANOSOMIASE AFRICAINE : </a:t>
            </a:r>
          </a:p>
          <a:p>
            <a:pPr algn="ctr"/>
            <a:r>
              <a:rPr lang="fr-S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 du Sénégal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A9E0D262-EB64-F743-897B-9E2B43D076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05" b="14187"/>
          <a:stretch/>
        </p:blipFill>
        <p:spPr>
          <a:xfrm>
            <a:off x="7381831" y="2373682"/>
            <a:ext cx="4548166" cy="330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5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6253700-E931-2045-A123-571E9F16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4870" y="288204"/>
            <a:ext cx="6602260" cy="114607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TOXOPLASMOSE</a:t>
            </a:r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FBF04F5-4B79-1142-80E4-7FAD0F34A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956" y="1654383"/>
            <a:ext cx="8438367" cy="474004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Parasitose cosmopolite due à un protozoaire (coccidies) : </a:t>
            </a:r>
            <a:r>
              <a:rPr lang="fr-SN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Toxoplasma</a:t>
            </a:r>
            <a:r>
              <a:rPr lang="fr-S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SN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gondii</a:t>
            </a:r>
            <a:endParaRPr lang="fr-SN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SN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SN" dirty="0" err="1">
                <a:latin typeface="Calibri" panose="020F0502020204030204" pitchFamily="34" charset="0"/>
                <a:cs typeface="Calibri" panose="020F0502020204030204" pitchFamily="34" charset="0"/>
              </a:rPr>
              <a:t>Séro-prévalences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très variables dans le monde, </a:t>
            </a:r>
          </a:p>
          <a:p>
            <a:pPr>
              <a:buFontTx/>
              <a:buChar char="-"/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Augmente avec l’âge et varie selon : </a:t>
            </a:r>
          </a:p>
          <a:p>
            <a:pPr marL="0" indent="0">
              <a:buNone/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             - conditions climatiques</a:t>
            </a:r>
          </a:p>
          <a:p>
            <a:pPr marL="0" indent="0">
              <a:buNone/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             - habitudes alimentaires </a:t>
            </a:r>
          </a:p>
          <a:p>
            <a:pPr marL="0" indent="0">
              <a:buNone/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             - niveau socio-économique </a:t>
            </a:r>
          </a:p>
          <a:p>
            <a:endParaRPr lang="fr-S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DFF75C9E-EB8D-D341-8736-0A4B3B35A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039" y="3645075"/>
            <a:ext cx="5686962" cy="32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46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13image911476624">
            <a:extLst>
              <a:ext uri="{FF2B5EF4-FFF2-40B4-BE49-F238E27FC236}">
                <a16:creationId xmlns="" xmlns:a16="http://schemas.microsoft.com/office/drawing/2014/main" id="{3262E622-EA63-494F-8E28-6C697A0CE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7" y="98041"/>
            <a:ext cx="5211618" cy="655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F4AF182E-95C1-0B45-9C72-7DCB469BDBFD}"/>
              </a:ext>
            </a:extLst>
          </p:cNvPr>
          <p:cNvSpPr txBox="1"/>
          <p:nvPr/>
        </p:nvSpPr>
        <p:spPr>
          <a:xfrm>
            <a:off x="5943600" y="1670045"/>
            <a:ext cx="5967975" cy="3816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S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Mode de contamination : </a:t>
            </a:r>
          </a:p>
          <a:p>
            <a:r>
              <a:rPr lang="fr-SN" sz="2800" dirty="0">
                <a:latin typeface="Calibri" panose="020F0502020204030204" pitchFamily="34" charset="0"/>
                <a:cs typeface="Calibri" panose="020F0502020204030204" pitchFamily="34" charset="0"/>
              </a:rPr>
              <a:t>    - Orale +++ ( viande et légumes)</a:t>
            </a:r>
          </a:p>
          <a:p>
            <a:r>
              <a:rPr lang="fr-SN" sz="2800" dirty="0"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fr-S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Transplacentaire</a:t>
            </a:r>
            <a:r>
              <a:rPr lang="fr-S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SN" sz="2800" dirty="0">
                <a:latin typeface="Calibri" panose="020F0502020204030204" pitchFamily="34" charset="0"/>
                <a:cs typeface="Calibri" panose="020F0502020204030204" pitchFamily="34" charset="0"/>
              </a:rPr>
              <a:t>    - </a:t>
            </a:r>
            <a:r>
              <a:rPr lang="fr-S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fr-SN" sz="2800" dirty="0">
                <a:latin typeface="Calibri" panose="020F0502020204030204" pitchFamily="34" charset="0"/>
                <a:cs typeface="Calibri" panose="020F0502020204030204" pitchFamily="34" charset="0"/>
              </a:rPr>
              <a:t>́-infestation endogène </a:t>
            </a:r>
          </a:p>
          <a:p>
            <a:endParaRPr lang="fr-S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SN" sz="2800" b="1" dirty="0">
                <a:latin typeface="Calibri" panose="020F0502020204030204" pitchFamily="34" charset="0"/>
                <a:cs typeface="Calibri" panose="020F0502020204030204" pitchFamily="34" charset="0"/>
              </a:rPr>
              <a:t>Fréquence annuelle </a:t>
            </a:r>
            <a:r>
              <a:rPr lang="fr-S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toxo</a:t>
            </a:r>
            <a:r>
              <a:rPr lang="fr-SN" sz="2800" dirty="0">
                <a:latin typeface="Calibri" panose="020F0502020204030204" pitchFamily="34" charset="0"/>
                <a:cs typeface="Calibri" panose="020F0502020204030204" pitchFamily="34" charset="0"/>
              </a:rPr>
              <a:t>. congénitale :         </a:t>
            </a:r>
          </a:p>
          <a:p>
            <a:r>
              <a:rPr lang="fr-SN" sz="2800" dirty="0">
                <a:latin typeface="Calibri" panose="020F0502020204030204" pitchFamily="34" charset="0"/>
                <a:cs typeface="Calibri" panose="020F0502020204030204" pitchFamily="34" charset="0"/>
              </a:rPr>
              <a:t>       - 1 à 3 pour 1000 naissances </a:t>
            </a:r>
          </a:p>
          <a:p>
            <a:r>
              <a:rPr lang="fr-SN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soit 700 à 3000 cas par an.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1C5CAEE9-30D1-C247-831B-DAF0ABDB4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973" y="307652"/>
            <a:ext cx="5389227" cy="87014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TOXOPLASMOSE</a:t>
            </a:r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744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E059A59-A58E-6D4A-A42F-36922313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516" y="252390"/>
            <a:ext cx="537471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TRICHINELLOSE</a:t>
            </a:r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912756F-0470-544E-86B7-ACC7EE319B7B}"/>
              </a:ext>
            </a:extLst>
          </p:cNvPr>
          <p:cNvSpPr txBox="1"/>
          <p:nvPr/>
        </p:nvSpPr>
        <p:spPr>
          <a:xfrm>
            <a:off x="381001" y="2496018"/>
            <a:ext cx="6489030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SN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zoonose due à un parasite (nématodes) : </a:t>
            </a:r>
            <a:r>
              <a:rPr lang="fr-SN" sz="2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Trichinella</a:t>
            </a:r>
            <a:r>
              <a:rPr lang="fr-S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SN" sz="2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spiralis</a:t>
            </a:r>
            <a:r>
              <a:rPr lang="fr-S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autres </a:t>
            </a:r>
            <a:r>
              <a:rPr lang="fr-SN" sz="2800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espèces</a:t>
            </a:r>
            <a:r>
              <a:rPr lang="fr-SN" sz="28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Complications cardiaques :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myocardite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S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7C535963-5831-2744-A27B-239466D3F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388" y="1918330"/>
            <a:ext cx="4197611" cy="419761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D4ABA5CF-E280-8D4D-A72E-3A48723D863B}"/>
              </a:ext>
            </a:extLst>
          </p:cNvPr>
          <p:cNvSpPr txBox="1"/>
          <p:nvPr/>
        </p:nvSpPr>
        <p:spPr>
          <a:xfrm>
            <a:off x="8760215" y="6271652"/>
            <a:ext cx="19039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err="1"/>
              <a:t>Trichinella</a:t>
            </a:r>
            <a:r>
              <a:rPr lang="fr-FR" dirty="0"/>
              <a:t> </a:t>
            </a:r>
            <a:r>
              <a:rPr lang="fr-FR" dirty="0" err="1"/>
              <a:t>spiralis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870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E059A59-A58E-6D4A-A42F-36922313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7063" y="263932"/>
            <a:ext cx="6157422" cy="112224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TRICHINELLOSE</a:t>
            </a:r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912756F-0470-544E-86B7-ACC7EE319B7B}"/>
              </a:ext>
            </a:extLst>
          </p:cNvPr>
          <p:cNvSpPr txBox="1"/>
          <p:nvPr/>
        </p:nvSpPr>
        <p:spPr>
          <a:xfrm>
            <a:off x="129013" y="1744705"/>
            <a:ext cx="5966987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Calibri" panose="020F0502020204030204" pitchFamily="34" charset="0"/>
                <a:cs typeface="Calibri" panose="020F0502020204030204" pitchFamily="34" charset="0"/>
              </a:rPr>
              <a:t>Répartition entre les pays très contrastée selon les espèces susceptibles d’être touchées par la maladie.</a:t>
            </a:r>
          </a:p>
          <a:p>
            <a:endParaRPr lang="fr-S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r>
              <a:rPr lang="fr-SN" sz="2400" dirty="0">
                <a:latin typeface="Calibri" panose="020F0502020204030204" pitchFamily="34" charset="0"/>
                <a:cs typeface="Calibri" panose="020F0502020204030204" pitchFamily="34" charset="0"/>
              </a:rPr>
              <a:t>Europe de l’Est et du Sud (6500 cas en Europe en 25 ans),</a:t>
            </a:r>
          </a:p>
          <a:p>
            <a:pPr marL="342900" indent="-342900">
              <a:buFontTx/>
              <a:buChar char="-"/>
            </a:pPr>
            <a:r>
              <a:rPr lang="fr-SN" sz="2400" dirty="0">
                <a:latin typeface="Calibri" panose="020F0502020204030204" pitchFamily="34" charset="0"/>
                <a:cs typeface="Calibri" panose="020F0502020204030204" pitchFamily="34" charset="0"/>
              </a:rPr>
              <a:t>Asie (Chine) des foyers endémiques</a:t>
            </a:r>
          </a:p>
          <a:p>
            <a:pPr marL="342900" indent="-342900">
              <a:buFontTx/>
              <a:buChar char="-"/>
            </a:pPr>
            <a:r>
              <a:rPr lang="fr-SN" sz="2400" dirty="0">
                <a:latin typeface="Calibri" panose="020F0502020204030204" pitchFamily="34" charset="0"/>
                <a:cs typeface="Calibri" panose="020F0502020204030204" pitchFamily="34" charset="0"/>
              </a:rPr>
              <a:t>Afrique (Kenya), </a:t>
            </a:r>
          </a:p>
          <a:p>
            <a:pPr marL="342900" indent="-342900">
              <a:buFontTx/>
              <a:buChar char="-"/>
            </a:pPr>
            <a:r>
              <a:rPr lang="fr-SN" sz="2400" dirty="0">
                <a:latin typeface="Calibri" panose="020F0502020204030204" pitchFamily="34" charset="0"/>
                <a:cs typeface="Calibri" panose="020F0502020204030204" pitchFamily="34" charset="0"/>
              </a:rPr>
              <a:t>Amérique du Sud (Chili) </a:t>
            </a:r>
          </a:p>
          <a:p>
            <a:pPr marL="342900" indent="-342900">
              <a:buFontTx/>
              <a:buChar char="-"/>
            </a:pPr>
            <a:r>
              <a:rPr lang="fr-SN" sz="2400" dirty="0">
                <a:latin typeface="Calibri" panose="020F0502020204030204" pitchFamily="34" charset="0"/>
                <a:cs typeface="Calibri" panose="020F0502020204030204" pitchFamily="34" charset="0"/>
              </a:rPr>
              <a:t>Asie du Sud (Thaïlande, Tanzanie). </a:t>
            </a:r>
          </a:p>
          <a:p>
            <a:endParaRPr lang="fr-S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SN" sz="2400" dirty="0">
                <a:latin typeface="Calibri" panose="020F0502020204030204" pitchFamily="34" charset="0"/>
                <a:cs typeface="Calibri" panose="020F0502020204030204" pitchFamily="34" charset="0"/>
              </a:rPr>
              <a:t>--+ France : 2400 cas (environ) observés depuis 1975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CD8CFDF0-22DB-DC43-B873-EE2129639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5774" y="2461505"/>
            <a:ext cx="5836226" cy="346004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83EC4AC6-B4B1-594D-A303-3A689C72741A}"/>
              </a:ext>
            </a:extLst>
          </p:cNvPr>
          <p:cNvSpPr txBox="1"/>
          <p:nvPr/>
        </p:nvSpPr>
        <p:spPr>
          <a:xfrm>
            <a:off x="8157171" y="6123542"/>
            <a:ext cx="38051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Figure : pays à risque pour le voyageur  </a:t>
            </a:r>
          </a:p>
        </p:txBody>
      </p:sp>
    </p:spTree>
    <p:extLst>
      <p:ext uri="{BB962C8B-B14F-4D97-AF65-F5344CB8AC3E}">
        <p14:creationId xmlns:p14="http://schemas.microsoft.com/office/powerpoint/2010/main" val="181903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age17image239789312">
            <a:extLst>
              <a:ext uri="{FF2B5EF4-FFF2-40B4-BE49-F238E27FC236}">
                <a16:creationId xmlns="" xmlns:a16="http://schemas.microsoft.com/office/drawing/2014/main" id="{EEBF6AD3-A94B-FC41-8988-BE05B672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6367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28DC1ADB-9E24-534A-952F-C7074DDF67D2}"/>
              </a:ext>
            </a:extLst>
          </p:cNvPr>
          <p:cNvSpPr txBox="1"/>
          <p:nvPr/>
        </p:nvSpPr>
        <p:spPr>
          <a:xfrm>
            <a:off x="6913780" y="3047449"/>
            <a:ext cx="4885738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Transmission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 : consommation de viande peu ou non cuite (porc, cheval ou sanglier…)</a:t>
            </a: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3692A1A2-4CA6-9345-885B-78CAFC035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0959" y="954673"/>
            <a:ext cx="5731042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TRICHINELLOSE : </a:t>
            </a:r>
            <a:b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de transmission </a:t>
            </a:r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836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CF1FDB0-1F00-594B-BE83-C0FE6CAEA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1297" y="567835"/>
            <a:ext cx="5629405" cy="109550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534B05B-EE65-DE44-9132-AA465B08D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816" y="2376769"/>
            <a:ext cx="9712368" cy="35355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Atteinte cardiaque secondaire à des parasitoses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négligeables</a:t>
            </a:r>
          </a:p>
          <a:p>
            <a:pPr>
              <a:buFont typeface="Wingdings" pitchFamily="2" charset="2"/>
              <a:buChar char="Ø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Atteinte cardiaque variable selon le parasite</a:t>
            </a:r>
          </a:p>
          <a:p>
            <a:pPr marL="0" indent="0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zones d’endémie propre à chaque parasitose</a:t>
            </a:r>
          </a:p>
        </p:txBody>
      </p:sp>
    </p:spTree>
    <p:extLst>
      <p:ext uri="{BB962C8B-B14F-4D97-AF65-F5344CB8AC3E}">
        <p14:creationId xmlns:p14="http://schemas.microsoft.com/office/powerpoint/2010/main" val="2161720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63B08AE-D2C4-444E-A202-A608CCE7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6596" y="377651"/>
            <a:ext cx="4138807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HYDATIDOSE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BCAFE09-8A11-974C-8518-E421F9842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014" y="1908362"/>
            <a:ext cx="7930019" cy="4351338"/>
          </a:xfrm>
          <a:solidFill>
            <a:schemeClr val="bg1"/>
          </a:solidFill>
        </p:spPr>
        <p:txBody>
          <a:bodyPr/>
          <a:lstStyle/>
          <a:p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Développement larvaire d’un </a:t>
            </a:r>
            <a:r>
              <a:rPr lang="fr-SN" dirty="0" err="1">
                <a:latin typeface="Calibri" panose="020F0502020204030204" pitchFamily="34" charset="0"/>
                <a:cs typeface="Calibri" panose="020F0502020204030204" pitchFamily="34" charset="0"/>
              </a:rPr>
              <a:t>taenia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de petite taille : </a:t>
            </a:r>
            <a:r>
              <a:rPr lang="fr-SN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Echinococcus</a:t>
            </a:r>
            <a:r>
              <a:rPr lang="fr-S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SN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granulosus</a:t>
            </a:r>
            <a:r>
              <a:rPr lang="fr-S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fr-SN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Affection cosmopolite</a:t>
            </a:r>
          </a:p>
          <a:p>
            <a:endParaRPr lang="fr-S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Fréquence élevée dans les pays où se pratique un élevage intensif de moutons.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1FD282D-AEAE-A449-9901-258EF1BDA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033" y="2775994"/>
            <a:ext cx="3963967" cy="261392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3999251-A397-6C43-8C83-85EF6C78A874}"/>
              </a:ext>
            </a:extLst>
          </p:cNvPr>
          <p:cNvSpPr txBox="1"/>
          <p:nvPr/>
        </p:nvSpPr>
        <p:spPr>
          <a:xfrm>
            <a:off x="9093897" y="5749447"/>
            <a:ext cx="184889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 err="1"/>
              <a:t>Echinococcus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134216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98342ED-92BF-1F46-B25B-665A8B2A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0411"/>
            <a:ext cx="10515600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HYDATIDOSE : ÉPIDÉMIOLOGIE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7938C98-EF0D-254C-8AB9-810473724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1" y="1761662"/>
            <a:ext cx="7619121" cy="461308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Grands foyers mondiaux d’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endémie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 Le bassin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méditerranéen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(Afrique du Nord +++)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 L’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Amérique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Sud (Uruguay, Argentine)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 L’Australie et la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Nouvelle-Zélande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 Certaines </a:t>
            </a:r>
            <a:r>
              <a:rPr lang="fr-F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régions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d’Afrique de l’Est (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Ouganda, Ethiopie, Soudan) : Prévalence de 1 à 3,2% de la population générale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page9image978061680">
            <a:extLst>
              <a:ext uri="{FF2B5EF4-FFF2-40B4-BE49-F238E27FC236}">
                <a16:creationId xmlns="" xmlns:a16="http://schemas.microsoft.com/office/drawing/2014/main" id="{5361DA3B-4C6D-5748-81D6-14A973D86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372" y="2689547"/>
            <a:ext cx="4654628" cy="275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2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98342ED-92BF-1F46-B25B-665A8B2A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0411"/>
            <a:ext cx="9921658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HYDATIDOSE : ÉPIDÉMIOLOGIE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F7938C98-EF0D-254C-8AB9-810473724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39" y="1345511"/>
            <a:ext cx="8342804" cy="526823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 err="1">
                <a:latin typeface="Calibri" panose="020F0502020204030204" pitchFamily="34" charset="0"/>
                <a:cs typeface="Calibri" panose="020F0502020204030204" pitchFamily="34" charset="0"/>
              </a:rPr>
              <a:t>Très</a:t>
            </a:r>
            <a:r>
              <a:rPr lang="fr-FR" b="1" dirty="0">
                <a:latin typeface="Calibri" panose="020F0502020204030204" pitchFamily="34" charset="0"/>
                <a:cs typeface="Calibri" panose="020F0502020204030204" pitchFamily="34" charset="0"/>
              </a:rPr>
              <a:t> rare 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en Afrique de l’Ouest et en Afrique Centrale 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Existe en Asie Centrale et en Chine du Nord, mais exceptionnellement et </a:t>
            </a:r>
            <a:r>
              <a:rPr lang="fr-FR" dirty="0" err="1">
                <a:latin typeface="Calibri" panose="020F0502020204030204" pitchFamily="34" charset="0"/>
                <a:cs typeface="Calibri" panose="020F0502020204030204" pitchFamily="34" charset="0"/>
              </a:rPr>
              <a:t>très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sporadiquement en Asie du Sud-Est </a:t>
            </a:r>
          </a:p>
          <a:p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SN" b="1" dirty="0">
                <a:latin typeface="Calibri" panose="020F0502020204030204" pitchFamily="34" charset="0"/>
                <a:cs typeface="Calibri" panose="020F0502020204030204" pitchFamily="34" charset="0"/>
              </a:rPr>
              <a:t>Incidence humaine 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:      </a:t>
            </a:r>
          </a:p>
          <a:p>
            <a:pPr marL="0" indent="0">
              <a:buNone/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     - France (corse, Sud): 10 cas pour 100000 </a:t>
            </a:r>
            <a:r>
              <a:rPr lang="fr-SN" dirty="0" err="1">
                <a:latin typeface="Calibri" panose="020F0502020204030204" pitchFamily="34" charset="0"/>
                <a:cs typeface="Calibri" panose="020F0502020204030204" pitchFamily="34" charset="0"/>
              </a:rPr>
              <a:t>hts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/an </a:t>
            </a:r>
          </a:p>
          <a:p>
            <a:pPr marL="0" indent="0">
              <a:buNone/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        - Pays du Maghreb: 10 cas pour 100000 </a:t>
            </a:r>
            <a:r>
              <a:rPr lang="fr-SN" dirty="0" err="1">
                <a:latin typeface="Calibri" panose="020F0502020204030204" pitchFamily="34" charset="0"/>
                <a:cs typeface="Calibri" panose="020F0502020204030204" pitchFamily="34" charset="0"/>
              </a:rPr>
              <a:t>hts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/an </a:t>
            </a:r>
          </a:p>
        </p:txBody>
      </p:sp>
      <p:pic>
        <p:nvPicPr>
          <p:cNvPr id="4" name="Picture 2" descr="page9image978061680">
            <a:extLst>
              <a:ext uri="{FF2B5EF4-FFF2-40B4-BE49-F238E27FC236}">
                <a16:creationId xmlns="" xmlns:a16="http://schemas.microsoft.com/office/drawing/2014/main" id="{5361DA3B-4C6D-5748-81D6-14A973D86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19" y="4584033"/>
            <a:ext cx="3838682" cy="227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16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98342ED-92BF-1F46-B25B-665A8B2AE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47" y="60212"/>
            <a:ext cx="11012905" cy="114228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HYDATIDOSE : Répartition géographique </a:t>
            </a:r>
            <a:endParaRPr lang="fr-FR" dirty="0"/>
          </a:p>
        </p:txBody>
      </p:sp>
      <p:pic>
        <p:nvPicPr>
          <p:cNvPr id="4" name="Picture 2" descr="page9image978061680">
            <a:extLst>
              <a:ext uri="{FF2B5EF4-FFF2-40B4-BE49-F238E27FC236}">
                <a16:creationId xmlns="" xmlns:a16="http://schemas.microsoft.com/office/drawing/2014/main" id="{2326C493-B916-2C42-9039-CB8A57346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17" y="2966007"/>
            <a:ext cx="4128983" cy="244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age9image978061680">
            <a:extLst>
              <a:ext uri="{FF2B5EF4-FFF2-40B4-BE49-F238E27FC236}">
                <a16:creationId xmlns="" xmlns:a16="http://schemas.microsoft.com/office/drawing/2014/main" id="{A3F0CA56-EAAF-8A40-9258-52B21B7ED8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5" t="88282" r="24880" b="-3184"/>
          <a:stretch/>
        </p:blipFill>
        <p:spPr bwMode="auto">
          <a:xfrm>
            <a:off x="9434521" y="4471737"/>
            <a:ext cx="2041340" cy="67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2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page5image3260061552">
            <a:extLst>
              <a:ext uri="{FF2B5EF4-FFF2-40B4-BE49-F238E27FC236}">
                <a16:creationId xmlns="" xmlns:a16="http://schemas.microsoft.com/office/drawing/2014/main" id="{5D2D9326-F7F9-BF4C-BF0A-BEFD919C0F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6612"/>
            <a:ext cx="7802088" cy="52013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>
            <a:extLst>
              <a:ext uri="{FF2B5EF4-FFF2-40B4-BE49-F238E27FC236}">
                <a16:creationId xmlns="" xmlns:a16="http://schemas.microsoft.com/office/drawing/2014/main" id="{7916F648-C3A3-0A4E-BDDF-B897020D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7723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HYDATIDOSE : Mode de contamination 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4B31621F-1D0C-D244-A0DF-F7C8E83EB79E}"/>
              </a:ext>
            </a:extLst>
          </p:cNvPr>
          <p:cNvSpPr txBox="1"/>
          <p:nvPr/>
        </p:nvSpPr>
        <p:spPr>
          <a:xfrm>
            <a:off x="7802088" y="2598819"/>
            <a:ext cx="4389912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 L'homme se contamine :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au contact des chiens de troupeau 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ou en mangeant des aliments souillés par les déjections canines.</a:t>
            </a:r>
          </a:p>
        </p:txBody>
      </p:sp>
    </p:spTree>
    <p:extLst>
      <p:ext uri="{BB962C8B-B14F-4D97-AF65-F5344CB8AC3E}">
        <p14:creationId xmlns:p14="http://schemas.microsoft.com/office/powerpoint/2010/main" val="3261594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2BD23-75C4-374B-BB18-030BE47E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686" y="-14603"/>
            <a:ext cx="5040627" cy="114458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CYSTICERCOSE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03315D8-9A62-8A4E-B095-643C8C942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68502"/>
            <a:ext cx="10515600" cy="364568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Développement larvaire de </a:t>
            </a:r>
            <a:r>
              <a:rPr lang="fr-SN" dirty="0" err="1">
                <a:latin typeface="Calibri" panose="020F0502020204030204" pitchFamily="34" charset="0"/>
                <a:cs typeface="Calibri" panose="020F0502020204030204" pitchFamily="34" charset="0"/>
              </a:rPr>
              <a:t>Taenia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SN" dirty="0" err="1">
                <a:latin typeface="Calibri" panose="020F0502020204030204" pitchFamily="34" charset="0"/>
                <a:cs typeface="Calibri" panose="020F0502020204030204" pitchFamily="34" charset="0"/>
              </a:rPr>
              <a:t>solium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SN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cystecercus</a:t>
            </a:r>
            <a:r>
              <a:rPr lang="fr-SN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SN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cellulosae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) chez l ’homme </a:t>
            </a:r>
          </a:p>
          <a:p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Auto-infestation (</a:t>
            </a:r>
            <a:r>
              <a:rPr lang="fr-SN" dirty="0" err="1">
                <a:latin typeface="Calibri" panose="020F0502020204030204" pitchFamily="34" charset="0"/>
                <a:cs typeface="Calibri" panose="020F0502020204030204" pitchFamily="34" charset="0"/>
              </a:rPr>
              <a:t>régurgitation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La cysticercose est la maladie parasitaire du système nerveux central la plus fréquente au monde : 50 000 personnes en meurent par an (OMS). 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Cause la plus fréquente de crises d'épilepsie dans les pays en voie de développement.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BDB8820A-1ECC-FF4D-8B94-227A8902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453" y="4989498"/>
            <a:ext cx="2494547" cy="18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35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3A490FE-06A6-024F-A4A1-57C2231BF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481" y="0"/>
            <a:ext cx="9383038" cy="10897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CYSTICERCOSE : épidémiologie 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8AA74D3-3258-4941-9581-1C4293A256DD}"/>
              </a:ext>
            </a:extLst>
          </p:cNvPr>
          <p:cNvSpPr txBox="1"/>
          <p:nvPr/>
        </p:nvSpPr>
        <p:spPr>
          <a:xfrm>
            <a:off x="0" y="1480076"/>
            <a:ext cx="121037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S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Répartition géographique 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S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Cosmopolite</a:t>
            </a:r>
            <a:r>
              <a:rPr lang="fr-S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fr-S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S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surtout</a:t>
            </a:r>
            <a:r>
              <a:rPr lang="fr-S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pays en développement</a:t>
            </a:r>
            <a:endParaRPr lang="fr-S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4550BB52-9634-FC44-864A-0B0EE6FF2445}"/>
              </a:ext>
            </a:extLst>
          </p:cNvPr>
          <p:cNvSpPr txBox="1"/>
          <p:nvPr/>
        </p:nvSpPr>
        <p:spPr>
          <a:xfrm>
            <a:off x="0" y="2567112"/>
            <a:ext cx="6617368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Amérique centrale et du sud 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(Mexique, Guatemala, Equateur, Honduras, Bolivie, Pérou…)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Afrique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(Sénégal, Bénin, Côte d'Ivoire, Togo, Ghana, Burkina-Faso, Nigeria, RDC, Cameroun, Burundi, Kenya, Rwanda, Tanzanie, Ouganda, Mozambique, Zimbabwe, Afrique du sud, Madagascar)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(Indonésie, Inde, Vietnam, Cambodge, Laos, Corée, Chine, Népal, Mongolie, Philippines…)</a:t>
            </a:r>
          </a:p>
          <a:p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</a:t>
            </a:r>
            <a:r>
              <a:rPr lang="fr-F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éradiqué au début du XXème siècle, </a:t>
            </a:r>
            <a:r>
              <a:rPr lang="fr-F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sauf à l'est et au Portugal</a:t>
            </a:r>
          </a:p>
        </p:txBody>
      </p:sp>
      <p:pic>
        <p:nvPicPr>
          <p:cNvPr id="6" name="Picture 2" descr="Cysticercose">
            <a:extLst>
              <a:ext uri="{FF2B5EF4-FFF2-40B4-BE49-F238E27FC236}">
                <a16:creationId xmlns="" xmlns:a16="http://schemas.microsoft.com/office/drawing/2014/main" id="{CC865276-FDF4-D14A-9208-980E4FBC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769" y="2393608"/>
            <a:ext cx="5803231" cy="351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64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1C2C3A-4A4B-1545-8506-D07DE3096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659979" cy="90187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CYSTICERCOSE : mode de contamination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BB401D97-9068-894F-90A2-FA4014A43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7673"/>
            <a:ext cx="7148196" cy="55324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FB666DE1-0D01-6046-B8FE-CA92C3379088}"/>
              </a:ext>
            </a:extLst>
          </p:cNvPr>
          <p:cNvSpPr txBox="1"/>
          <p:nvPr/>
        </p:nvSpPr>
        <p:spPr>
          <a:xfrm>
            <a:off x="7391400" y="3303726"/>
            <a:ext cx="4800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- Parasite du porc</a:t>
            </a:r>
          </a:p>
          <a:p>
            <a:r>
              <a:rPr lang="fr-FR" sz="2400" dirty="0"/>
              <a:t>- Transmis à l'homme qui mange de la viande porcine pas assez cuite.</a:t>
            </a:r>
          </a:p>
        </p:txBody>
      </p:sp>
    </p:spTree>
    <p:extLst>
      <p:ext uri="{BB962C8B-B14F-4D97-AF65-F5344CB8AC3E}">
        <p14:creationId xmlns:p14="http://schemas.microsoft.com/office/powerpoint/2010/main" val="840581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4E2FA53-51FF-5148-B497-A91A6D32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261" y="0"/>
            <a:ext cx="8631477" cy="8473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SN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AMIBIASE : épidémiologie </a:t>
            </a:r>
            <a:r>
              <a:rPr lang="fr-SN" sz="4900" b="1" dirty="0"/>
              <a:t>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9CDA20C-A5B5-4E45-9073-6BE57E0F0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3149"/>
            <a:ext cx="12055642" cy="1026125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SN" dirty="0"/>
              <a:t>L'une des trois principales maladies parasitaires responsables de mortalité́ dans le monde (après le paludisme et la bilharziose). </a:t>
            </a:r>
          </a:p>
        </p:txBody>
      </p:sp>
      <p:pic>
        <p:nvPicPr>
          <p:cNvPr id="2050" name="Picture 2" descr="Carte amibiase">
            <a:extLst>
              <a:ext uri="{FF2B5EF4-FFF2-40B4-BE49-F238E27FC236}">
                <a16:creationId xmlns="" xmlns:a16="http://schemas.microsoft.com/office/drawing/2014/main" id="{29D69C1E-FA49-A34F-B9F7-4CF0F03C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633" y="1864895"/>
            <a:ext cx="8858734" cy="499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72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8CE4F8C-23B7-044F-AA38-B862321E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7189" y="0"/>
            <a:ext cx="5612704" cy="985657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AMIBIASE : formes </a:t>
            </a:r>
            <a:r>
              <a:rPr lang="fr-SN" b="1" dirty="0"/>
              <a:t> </a:t>
            </a:r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90A0E6C-73EE-BB41-90BA-5222968B2D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7442" y="3429000"/>
            <a:ext cx="24384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A607BAE7-708A-544C-BE35-4FD9B1443D2A}"/>
              </a:ext>
            </a:extLst>
          </p:cNvPr>
          <p:cNvSpPr txBox="1"/>
          <p:nvPr/>
        </p:nvSpPr>
        <p:spPr>
          <a:xfrm>
            <a:off x="8768916" y="1872014"/>
            <a:ext cx="315545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S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Forme kystique 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forme de </a:t>
            </a:r>
            <a:r>
              <a:rPr lang="fr-S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dissémination</a:t>
            </a:r>
            <a:r>
              <a:rPr lang="fr-S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parasite </a:t>
            </a:r>
            <a:endParaRPr lang="fr-SN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5DC70491-C4CC-4B46-B156-684D80AF88B8}"/>
              </a:ext>
            </a:extLst>
          </p:cNvPr>
          <p:cNvSpPr txBox="1"/>
          <p:nvPr/>
        </p:nvSpPr>
        <p:spPr>
          <a:xfrm>
            <a:off x="8035781" y="5411257"/>
            <a:ext cx="4156219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kyste survit au minimum: 15 jours dans l'eau à 18°C, 10 jours dans les selles, 24 h à sec. </a:t>
            </a:r>
            <a:r>
              <a:rPr lang="fr-S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Résiste</a:t>
            </a:r>
            <a:r>
              <a:rPr lang="fr-S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aux agents chimiques. </a:t>
            </a:r>
          </a:p>
          <a:p>
            <a:endParaRPr lang="fr-FR" sz="1400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F8D25E2D-51C4-9142-B7B6-0C201AAE812C}"/>
              </a:ext>
            </a:extLst>
          </p:cNvPr>
          <p:cNvSpPr txBox="1"/>
          <p:nvPr/>
        </p:nvSpPr>
        <p:spPr>
          <a:xfrm>
            <a:off x="4631302" y="1366811"/>
            <a:ext cx="3404479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SN" sz="2400" b="1" dirty="0">
                <a:latin typeface="Calibri" panose="020F0502020204030204" pitchFamily="34" charset="0"/>
                <a:cs typeface="Calibri" panose="020F0502020204030204" pitchFamily="34" charset="0"/>
              </a:rPr>
              <a:t>Forme végétative : </a:t>
            </a:r>
            <a:r>
              <a:rPr lang="fr-SN" sz="2400" dirty="0">
                <a:latin typeface="Calibri" panose="020F0502020204030204" pitchFamily="34" charset="0"/>
                <a:cs typeface="Calibri" panose="020F0502020204030204" pitchFamily="34" charset="0"/>
              </a:rPr>
              <a:t>mobile, facteurs de virulence responsables d'</a:t>
            </a:r>
            <a:r>
              <a:rPr lang="fr-SN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ulcérations</a:t>
            </a:r>
            <a:r>
              <a:rPr lang="fr-SN" sz="2400" dirty="0">
                <a:latin typeface="Calibri" panose="020F0502020204030204" pitchFamily="34" charset="0"/>
                <a:cs typeface="Calibri" panose="020F0502020204030204" pitchFamily="34" charset="0"/>
              </a:rPr>
              <a:t> de la paroi colique, d'envahissement pariétal et de </a:t>
            </a:r>
          </a:p>
          <a:p>
            <a:r>
              <a:rPr lang="fr-SN" sz="2400" dirty="0">
                <a:latin typeface="Calibri" panose="020F0502020204030204" pitchFamily="34" charset="0"/>
                <a:cs typeface="Calibri" panose="020F0502020204030204" pitchFamily="34" charset="0"/>
              </a:rPr>
              <a:t>dissémination par voie sanguine. </a:t>
            </a:r>
          </a:p>
          <a:p>
            <a:endParaRPr lang="fr-S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S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S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S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S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SN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E3D6E35A-EDC3-8844-8B8A-CF351FBA2B7C}"/>
              </a:ext>
            </a:extLst>
          </p:cNvPr>
          <p:cNvSpPr txBox="1"/>
          <p:nvPr/>
        </p:nvSpPr>
        <p:spPr>
          <a:xfrm>
            <a:off x="0" y="1582255"/>
            <a:ext cx="4364193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/>
              <a:t>protozoaire, </a:t>
            </a:r>
            <a:r>
              <a:rPr lang="fr-FR" sz="2800" dirty="0"/>
              <a:t>qui infecte majoritairement l'homme. Se manifeste cliniquement sous 2 formes principales :</a:t>
            </a:r>
          </a:p>
          <a:p>
            <a:endParaRPr lang="fr-FR" sz="2800" dirty="0"/>
          </a:p>
          <a:p>
            <a:r>
              <a:rPr lang="fr-FR" sz="2800" dirty="0"/>
              <a:t>- L'amibiase intestinale aiguë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r>
              <a:rPr lang="fr-FR" sz="2800" dirty="0"/>
              <a:t>- L'amibiase hépatique (ou tissulaire, d'autres organes peuvent être atteints).</a:t>
            </a:r>
          </a:p>
          <a:p>
            <a:endParaRPr lang="fr-FR" sz="2800" dirty="0"/>
          </a:p>
        </p:txBody>
      </p:sp>
      <p:pic>
        <p:nvPicPr>
          <p:cNvPr id="13" name="Picture 2" descr="page27image279250288">
            <a:extLst>
              <a:ext uri="{FF2B5EF4-FFF2-40B4-BE49-F238E27FC236}">
                <a16:creationId xmlns="" xmlns:a16="http://schemas.microsoft.com/office/drawing/2014/main" id="{768B9E06-6BBA-4A4C-B5F4-A0EA96F01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342" y="4747461"/>
            <a:ext cx="2460398" cy="164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4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="" xmlns:a16="http://schemas.microsoft.com/office/drawing/2014/main" id="{2D0A0A60-C453-244C-B76C-B5B8E257AB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13326"/>
              </p:ext>
            </p:extLst>
          </p:nvPr>
        </p:nvGraphicFramePr>
        <p:xfrm>
          <a:off x="626159" y="1965285"/>
          <a:ext cx="10939682" cy="3796687"/>
        </p:xfrm>
        <a:graphic>
          <a:graphicData uri="http://schemas.openxmlformats.org/drawingml/2006/table">
            <a:tbl>
              <a:tblPr/>
              <a:tblGrid>
                <a:gridCol w="5469841">
                  <a:extLst>
                    <a:ext uri="{9D8B030D-6E8A-4147-A177-3AD203B41FA5}">
                      <a16:colId xmlns="" xmlns:a16="http://schemas.microsoft.com/office/drawing/2014/main" val="1368472948"/>
                    </a:ext>
                  </a:extLst>
                </a:gridCol>
                <a:gridCol w="5469841">
                  <a:extLst>
                    <a:ext uri="{9D8B030D-6E8A-4147-A177-3AD203B41FA5}">
                      <a16:colId xmlns="" xmlns:a16="http://schemas.microsoft.com/office/drawing/2014/main" val="504914751"/>
                    </a:ext>
                  </a:extLst>
                </a:gridCol>
              </a:tblGrid>
              <a:tr h="722232">
                <a:tc>
                  <a:txBody>
                    <a:bodyPr/>
                    <a:lstStyle/>
                    <a:p>
                      <a:pPr algn="ctr"/>
                      <a:r>
                        <a:rPr lang="fr-SN" sz="2400" b="1" dirty="0">
                          <a:solidFill>
                            <a:srgbClr val="FF93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PROTOZOOSES </a:t>
                      </a:r>
                      <a:endParaRPr lang="fr-SN" b="1" dirty="0">
                        <a:solidFill>
                          <a:srgbClr val="FF93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SN" sz="2400" b="1" dirty="0">
                          <a:solidFill>
                            <a:srgbClr val="FF93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HELMINTHIASES </a:t>
                      </a:r>
                      <a:endParaRPr lang="fr-SN" b="1" dirty="0">
                        <a:solidFill>
                          <a:srgbClr val="FF93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9388315"/>
                  </a:ext>
                </a:extLst>
              </a:tr>
              <a:tr h="614891">
                <a:tc>
                  <a:txBody>
                    <a:bodyPr/>
                    <a:lstStyle/>
                    <a:p>
                      <a:r>
                        <a:rPr lang="fr-S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Trypanosomiase </a:t>
                      </a:r>
                      <a:r>
                        <a:rPr lang="fr-SN" sz="24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Américaine</a:t>
                      </a:r>
                      <a:r>
                        <a:rPr lang="fr-S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++++ </a:t>
                      </a:r>
                      <a:endParaRPr lang="fr-SN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S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Hydatidose + </a:t>
                      </a:r>
                      <a:endParaRPr lang="fr-SN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4471464"/>
                  </a:ext>
                </a:extLst>
              </a:tr>
              <a:tr h="614891">
                <a:tc>
                  <a:txBody>
                    <a:bodyPr/>
                    <a:lstStyle/>
                    <a:p>
                      <a:r>
                        <a:rPr lang="fr-S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Trypanosomiase Africaine ++ </a:t>
                      </a:r>
                      <a:endParaRPr lang="fr-SN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S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Trichinellose + </a:t>
                      </a:r>
                      <a:endParaRPr lang="fr-SN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1446225"/>
                  </a:ext>
                </a:extLst>
              </a:tr>
              <a:tr h="614891">
                <a:tc>
                  <a:txBody>
                    <a:bodyPr/>
                    <a:lstStyle/>
                    <a:p>
                      <a:r>
                        <a:rPr lang="fr-S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Toxoplasmose  + </a:t>
                      </a:r>
                      <a:endParaRPr lang="fr-SN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S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Cysticercose </a:t>
                      </a:r>
                      <a:endParaRPr lang="fr-SN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0384708"/>
                  </a:ext>
                </a:extLst>
              </a:tr>
              <a:tr h="614891">
                <a:tc>
                  <a:txBody>
                    <a:bodyPr/>
                    <a:lstStyle/>
                    <a:p>
                      <a:r>
                        <a:rPr lang="fr-S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Amibiase </a:t>
                      </a:r>
                      <a:endParaRPr lang="fr-SN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SN" sz="24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Distomatose </a:t>
                      </a:r>
                      <a:endParaRPr lang="fr-SN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9414879"/>
                  </a:ext>
                </a:extLst>
              </a:tr>
              <a:tr h="614891">
                <a:tc>
                  <a:txBody>
                    <a:bodyPr/>
                    <a:lstStyle/>
                    <a:p>
                      <a:r>
                        <a:rPr lang="fr-S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Paludisme (toxicité des antipaludiques) </a:t>
                      </a:r>
                      <a:endParaRPr lang="fr-SN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SN" sz="2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Schistosomiase, Filariose</a:t>
                      </a:r>
                      <a:endParaRPr lang="fr-SN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2039877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878EE93F-5318-4342-BACB-378FFE7A2420}"/>
              </a:ext>
            </a:extLst>
          </p:cNvPr>
          <p:cNvSpPr txBox="1"/>
          <p:nvPr/>
        </p:nvSpPr>
        <p:spPr>
          <a:xfrm>
            <a:off x="1254690" y="602074"/>
            <a:ext cx="968261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/>
              <a:t>DEUX GRANDS GROUPES DE PARASITES </a:t>
            </a:r>
          </a:p>
        </p:txBody>
      </p:sp>
    </p:spTree>
    <p:extLst>
      <p:ext uri="{BB962C8B-B14F-4D97-AF65-F5344CB8AC3E}">
        <p14:creationId xmlns:p14="http://schemas.microsoft.com/office/powerpoint/2010/main" val="2239728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4E2FA53-51FF-5148-B497-A91A6D32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148552"/>
            <a:ext cx="11353800" cy="98955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SN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AMIBIASE</a:t>
            </a:r>
            <a:r>
              <a:rPr lang="fr-SN" sz="4900" b="1" dirty="0"/>
              <a:t> : mécanisme de l’atteinte cardiaque 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42E52AF3-470E-A84F-9D26-E4019DCDF9B7}"/>
              </a:ext>
            </a:extLst>
          </p:cNvPr>
          <p:cNvSpPr txBox="1"/>
          <p:nvPr/>
        </p:nvSpPr>
        <p:spPr>
          <a:xfrm>
            <a:off x="419100" y="1470260"/>
            <a:ext cx="11353799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+/ Atteinte péricardique 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compliquant le plus souvent un abcès du foie ( lobe gauche )</a:t>
            </a: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17550" indent="-263525"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Réactionnelle : simple réaction inflammatoire</a:t>
            </a:r>
          </a:p>
          <a:p>
            <a:pPr marL="717550" indent="-215900">
              <a:buFont typeface="Arial" panose="020B0604020202020204" pitchFamily="34" charset="0"/>
              <a:buChar char="•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Présence de pus dans le péricarde soit par effraction soit par migration par voie lymphatique d’amibes.</a:t>
            </a: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+/ Troubles électrolytiques 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de l’A. colique maligne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hypoNa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+ et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hypoK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+/ Toxicité directe 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(iatrogène) de l’émétine : Insuffisance cardiaque, Troubles de repolarisation, Troubles de rythme </a:t>
            </a:r>
          </a:p>
        </p:txBody>
      </p:sp>
    </p:spTree>
    <p:extLst>
      <p:ext uri="{BB962C8B-B14F-4D97-AF65-F5344CB8AC3E}">
        <p14:creationId xmlns:p14="http://schemas.microsoft.com/office/powerpoint/2010/main" val="4010780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page27image279250560">
            <a:extLst>
              <a:ext uri="{FF2B5EF4-FFF2-40B4-BE49-F238E27FC236}">
                <a16:creationId xmlns="" xmlns:a16="http://schemas.microsoft.com/office/drawing/2014/main" id="{39A1885F-7A83-5846-BC5B-578D75123A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7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3E26C8EF-8B4B-E641-9BB9-5C7A4035AA9E}"/>
              </a:ext>
            </a:extLst>
          </p:cNvPr>
          <p:cNvSpPr txBox="1"/>
          <p:nvPr/>
        </p:nvSpPr>
        <p:spPr>
          <a:xfrm>
            <a:off x="5931568" y="2780212"/>
            <a:ext cx="5913521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Contamination de l'eau et des aliments par les déjections humaines</a:t>
            </a:r>
          </a:p>
          <a:p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mode de transmission </a:t>
            </a:r>
            <a:r>
              <a:rPr lang="fr-F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féco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-oral (péril fécal)</a:t>
            </a:r>
          </a:p>
        </p:txBody>
      </p:sp>
      <p:sp>
        <p:nvSpPr>
          <p:cNvPr id="4" name="Titre 1">
            <a:extLst>
              <a:ext uri="{FF2B5EF4-FFF2-40B4-BE49-F238E27FC236}">
                <a16:creationId xmlns="" xmlns:a16="http://schemas.microsoft.com/office/drawing/2014/main" id="{420A3DE7-6C1C-174A-885F-AF29A0C5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58" y="362917"/>
            <a:ext cx="6272463" cy="122616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SN" sz="4900" b="1" dirty="0">
                <a:latin typeface="Calibri" panose="020F0502020204030204" pitchFamily="34" charset="0"/>
                <a:cs typeface="Calibri" panose="020F0502020204030204" pitchFamily="34" charset="0"/>
              </a:rPr>
              <a:t>AMIBIASE : mode de contamination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513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2BD23-75C4-374B-BB18-030BE47E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812" y="193211"/>
            <a:ext cx="7126376" cy="88503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Bilharziose : Epidémiologie  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0FA270FB-A261-934A-9947-3F890471BB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019" y="1234259"/>
            <a:ext cx="8180981" cy="4625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38D0E33-528B-F64F-BDF1-277BEE0A652B}"/>
              </a:ext>
            </a:extLst>
          </p:cNvPr>
          <p:cNvSpPr txBox="1"/>
          <p:nvPr/>
        </p:nvSpPr>
        <p:spPr>
          <a:xfrm>
            <a:off x="5306420" y="6076116"/>
            <a:ext cx="61423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Distribution de la bilharziose à travers le monde en 2012, OMS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A59CBF9-9E3E-A540-A910-381CEB067920}"/>
              </a:ext>
            </a:extLst>
          </p:cNvPr>
          <p:cNvSpPr txBox="1"/>
          <p:nvPr/>
        </p:nvSpPr>
        <p:spPr>
          <a:xfrm>
            <a:off x="0" y="1807259"/>
            <a:ext cx="4196219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/>
              <a:t>Sur les 78 pays d’endémie : 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43 sont en Afrique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15 en Méditerranée Orientale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10 en Amérique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6 en Pacifique occidental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3 en Asie du Sud-Est </a:t>
            </a:r>
          </a:p>
          <a:p>
            <a:pPr marL="285750" indent="-285750">
              <a:buFontTx/>
              <a:buChar char="-"/>
            </a:pPr>
            <a:r>
              <a:rPr lang="fr-FR" sz="2800" dirty="0"/>
              <a:t>1 en Europe </a:t>
            </a:r>
          </a:p>
        </p:txBody>
      </p:sp>
    </p:spTree>
    <p:extLst>
      <p:ext uri="{BB962C8B-B14F-4D97-AF65-F5344CB8AC3E}">
        <p14:creationId xmlns:p14="http://schemas.microsoft.com/office/powerpoint/2010/main" val="2866773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2BD23-75C4-374B-BB18-030BE47E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581" y="345401"/>
            <a:ext cx="9044836" cy="110042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Différentes espèces de schistosomes 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03315D8-9A62-8A4E-B095-643C8C942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5" y="2000989"/>
            <a:ext cx="10968789" cy="419939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Parmi les espèces du genre </a:t>
            </a:r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Schistosoma</a:t>
            </a: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, 6 sont des parasites de l’homme :</a:t>
            </a:r>
          </a:p>
          <a:p>
            <a:pPr marL="0" indent="0">
              <a:buNone/>
            </a:pPr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Schistosoma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haematobium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Schistosoma</a:t>
            </a:r>
            <a:r>
              <a:rPr lang="fr-FR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mansoni</a:t>
            </a:r>
            <a:r>
              <a:rPr lang="fr-FR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Schistosoma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japonicum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Schistosoma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mekongi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Schistosoma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intercalatum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Schistosoma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dirty="0" err="1">
                <a:latin typeface="Calibri" panose="020F0502020204030204" pitchFamily="34" charset="0"/>
                <a:cs typeface="Calibri" panose="020F0502020204030204" pitchFamily="34" charset="0"/>
              </a:rPr>
              <a:t>guineensis</a:t>
            </a:r>
            <a:r>
              <a:rPr lang="fr-FR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25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2BD23-75C4-374B-BB18-030BE47E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773" y="334977"/>
            <a:ext cx="7030453" cy="756015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Bilharziose : cas du Sénégal 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38D0E33-528B-F64F-BDF1-277BEE0A652B}"/>
              </a:ext>
            </a:extLst>
          </p:cNvPr>
          <p:cNvSpPr txBox="1"/>
          <p:nvPr/>
        </p:nvSpPr>
        <p:spPr>
          <a:xfrm>
            <a:off x="5762952" y="6338357"/>
            <a:ext cx="61356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Distribution de la bilharziose au Sénégal – 2020 - MSAS -</a:t>
            </a:r>
            <a:r>
              <a:rPr lang="fr-FR" dirty="0" err="1"/>
              <a:t>sénégal</a:t>
            </a:r>
            <a:r>
              <a:rPr lang="fr-FR" dirty="0"/>
              <a:t> </a:t>
            </a:r>
            <a:endParaRPr lang="fr-FR" b="1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A59CBF9-9E3E-A540-A910-381CEB067920}"/>
              </a:ext>
            </a:extLst>
          </p:cNvPr>
          <p:cNvSpPr txBox="1"/>
          <p:nvPr/>
        </p:nvSpPr>
        <p:spPr>
          <a:xfrm>
            <a:off x="122136" y="1690931"/>
            <a:ext cx="5347382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/>
              <a:t>32/50 districts </a:t>
            </a:r>
            <a:r>
              <a:rPr lang="en-US" sz="2800" dirty="0" err="1"/>
              <a:t>sont</a:t>
            </a:r>
            <a:r>
              <a:rPr lang="en-US" sz="2800" dirty="0"/>
              <a:t> </a:t>
            </a:r>
            <a:r>
              <a:rPr lang="en-US" sz="2800" b="1" dirty="0" err="1"/>
              <a:t>traités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2020</a:t>
            </a:r>
          </a:p>
          <a:p>
            <a:pPr marL="457200" indent="-457200">
              <a:buFontTx/>
              <a:buChar char="-"/>
            </a:pPr>
            <a:endParaRPr lang="fr-FR" sz="2800" dirty="0"/>
          </a:p>
          <a:p>
            <a:pPr marL="457200" indent="-457200">
              <a:buFontTx/>
              <a:buChar char="-"/>
            </a:pPr>
            <a:r>
              <a:rPr lang="en-US" sz="2800" dirty="0" err="1"/>
              <a:t>Nombre</a:t>
            </a:r>
            <a:r>
              <a:rPr lang="en-US" sz="2800" dirty="0"/>
              <a:t> total de </a:t>
            </a:r>
            <a:r>
              <a:rPr lang="en-US" sz="2800" dirty="0" err="1"/>
              <a:t>bilharziose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2020 : </a:t>
            </a:r>
            <a:r>
              <a:rPr lang="en-US" sz="2800" b="1" dirty="0"/>
              <a:t>11036 </a:t>
            </a:r>
            <a:r>
              <a:rPr lang="en-US" sz="2800" b="1" dirty="0" err="1"/>
              <a:t>cas</a:t>
            </a:r>
            <a:endParaRPr lang="en-US" sz="2800" b="1" dirty="0"/>
          </a:p>
          <a:p>
            <a:r>
              <a:rPr lang="en-US" sz="2800" dirty="0"/>
              <a:t>     *</a:t>
            </a:r>
            <a:r>
              <a:rPr lang="en-US" sz="2800" dirty="0" err="1"/>
              <a:t>urinaire</a:t>
            </a:r>
            <a:r>
              <a:rPr lang="en-US" sz="2800" dirty="0"/>
              <a:t> : 10356 </a:t>
            </a:r>
            <a:r>
              <a:rPr lang="en-US" sz="2800" dirty="0" err="1"/>
              <a:t>cas</a:t>
            </a:r>
            <a:endParaRPr lang="en-US" sz="2800" dirty="0"/>
          </a:p>
          <a:p>
            <a:r>
              <a:rPr lang="en-US" sz="2800" dirty="0"/>
              <a:t>     *</a:t>
            </a:r>
            <a:r>
              <a:rPr lang="en-US" sz="2800" dirty="0" err="1"/>
              <a:t>intestinale</a:t>
            </a:r>
            <a:r>
              <a:rPr lang="en-US" sz="2800" dirty="0"/>
              <a:t> : 680 </a:t>
            </a:r>
            <a:r>
              <a:rPr lang="en-US" sz="2800" dirty="0" err="1"/>
              <a:t>cas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FontTx/>
              <a:buChar char="-"/>
            </a:pPr>
            <a:r>
              <a:rPr lang="fr-FR" sz="2800" dirty="0"/>
              <a:t>2021, </a:t>
            </a:r>
            <a:r>
              <a:rPr lang="fr-FR" sz="2800" dirty="0">
                <a:solidFill>
                  <a:srgbClr val="FF0000"/>
                </a:solidFill>
              </a:rPr>
              <a:t>2626 cas </a:t>
            </a:r>
            <a:r>
              <a:rPr lang="fr-FR" sz="2800" dirty="0"/>
              <a:t>de bilharziose enregistrés dont 2474 formes urinaires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="" xmlns:a16="http://schemas.microsoft.com/office/drawing/2014/main" id="{183D483A-79DA-6948-B762-3AE1C8FFAC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547" y="1298629"/>
            <a:ext cx="7030453" cy="4832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6276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2BD23-75C4-374B-BB18-030BE47E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193" y="365125"/>
            <a:ext cx="7253614" cy="99557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Bilharziose : cas du Sénégal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space réservé du contenu 6">
            <a:extLst>
              <a:ext uri="{FF2B5EF4-FFF2-40B4-BE49-F238E27FC236}">
                <a16:creationId xmlns="" xmlns:a16="http://schemas.microsoft.com/office/drawing/2014/main" id="{25296D4F-A4B6-CF43-A212-693C0853D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84" y="1796799"/>
            <a:ext cx="5013157" cy="4696076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fr-FR" b="1" dirty="0"/>
              <a:t>Atteintes cardio-pulmonaires : </a:t>
            </a:r>
            <a:r>
              <a:rPr lang="fr-FR" dirty="0"/>
              <a:t>Hypertension artérielle pulmonaire</a:t>
            </a:r>
            <a:endParaRPr lang="fr-FR" b="1" dirty="0"/>
          </a:p>
          <a:p>
            <a:pPr lvl="0"/>
            <a:endParaRPr lang="fr-FR" dirty="0"/>
          </a:p>
          <a:p>
            <a:r>
              <a:rPr lang="fr-FR" b="1" dirty="0"/>
              <a:t>2017</a:t>
            </a:r>
            <a:r>
              <a:rPr lang="fr-FR" dirty="0"/>
              <a:t> : Etude en zone d’endémie (Richard </a:t>
            </a:r>
            <a:r>
              <a:rPr lang="fr-FR" dirty="0" err="1"/>
              <a:t>Toll</a:t>
            </a:r>
            <a:r>
              <a:rPr lang="fr-FR" dirty="0"/>
              <a:t> Nord du Sénégal) </a:t>
            </a:r>
          </a:p>
          <a:p>
            <a:endParaRPr lang="fr-FR" dirty="0"/>
          </a:p>
          <a:p>
            <a:r>
              <a:rPr lang="fr-FR" b="1" dirty="0"/>
              <a:t>Résultat</a:t>
            </a:r>
            <a:r>
              <a:rPr lang="fr-FR" dirty="0"/>
              <a:t> : HTAP dans une proportion de 60,2%. 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C77E544D-DA83-8948-A363-60AB802248EC}"/>
              </a:ext>
            </a:extLst>
          </p:cNvPr>
          <p:cNvSpPr txBox="1"/>
          <p:nvPr/>
        </p:nvSpPr>
        <p:spPr>
          <a:xfrm>
            <a:off x="8869801" y="6492875"/>
            <a:ext cx="33221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Fassi-</a:t>
            </a:r>
            <a:r>
              <a:rPr lang="fr-FR" b="1" dirty="0" err="1"/>
              <a:t>Ferhi</a:t>
            </a:r>
            <a:r>
              <a:rPr lang="fr-FR" b="1" dirty="0"/>
              <a:t> H. Thèse n°241 - 2017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="" xmlns:a16="http://schemas.microsoft.com/office/drawing/2014/main" id="{E092B62D-3C45-B842-9B38-3D3122AE4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81289"/>
              </p:ext>
            </p:extLst>
          </p:nvPr>
        </p:nvGraphicFramePr>
        <p:xfrm>
          <a:off x="5250512" y="2505381"/>
          <a:ext cx="6941488" cy="2573646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21618">
                  <a:extLst>
                    <a:ext uri="{9D8B030D-6E8A-4147-A177-3AD203B41FA5}">
                      <a16:colId xmlns="" xmlns:a16="http://schemas.microsoft.com/office/drawing/2014/main" val="4101939850"/>
                    </a:ext>
                  </a:extLst>
                </a:gridCol>
                <a:gridCol w="2059935">
                  <a:extLst>
                    <a:ext uri="{9D8B030D-6E8A-4147-A177-3AD203B41FA5}">
                      <a16:colId xmlns="" xmlns:a16="http://schemas.microsoft.com/office/drawing/2014/main" val="450398848"/>
                    </a:ext>
                  </a:extLst>
                </a:gridCol>
                <a:gridCol w="2059935">
                  <a:extLst>
                    <a:ext uri="{9D8B030D-6E8A-4147-A177-3AD203B41FA5}">
                      <a16:colId xmlns="" xmlns:a16="http://schemas.microsoft.com/office/drawing/2014/main" val="1902595450"/>
                    </a:ext>
                  </a:extLst>
                </a:gridCol>
              </a:tblGrid>
              <a:tr h="13558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>
                          <a:effectLst/>
                        </a:rPr>
                        <a:t>                 </a:t>
                      </a:r>
                      <a:endParaRPr lang="fr-FR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>
                          <a:effectLst/>
                        </a:rPr>
                        <a:t>SITE                            PAPS</a:t>
                      </a:r>
                      <a:endParaRPr lang="fr-FR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>
                          <a:effectLst/>
                        </a:rPr>
                        <a:t> </a:t>
                      </a:r>
                      <a:endParaRPr lang="fr-FR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>
                          <a:effectLst/>
                        </a:rPr>
                        <a:t>        &lt;25 mmHg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>
                          <a:effectLst/>
                        </a:rPr>
                        <a:t>     ⩾25mmHg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791625700"/>
                  </a:ext>
                </a:extLst>
              </a:tr>
              <a:tr h="6010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000" dirty="0">
                          <a:effectLst/>
                        </a:rPr>
                        <a:t> Dakar</a:t>
                      </a:r>
                      <a:endParaRPr lang="fr-FR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>
                          <a:effectLst/>
                        </a:rPr>
                        <a:t>       89 (100%)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>
                          <a:effectLst/>
                        </a:rPr>
                        <a:t>                 0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37471862"/>
                  </a:ext>
                </a:extLst>
              </a:tr>
              <a:tr h="60102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fr-FR" sz="2000" dirty="0">
                          <a:effectLst/>
                        </a:rPr>
                        <a:t>Richard-</a:t>
                      </a:r>
                      <a:r>
                        <a:rPr lang="fr-FR" sz="2000" dirty="0" err="1">
                          <a:effectLst/>
                        </a:rPr>
                        <a:t>Toll</a:t>
                      </a:r>
                      <a:endParaRPr lang="fr-FR" sz="18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>
                          <a:effectLst/>
                        </a:rPr>
                        <a:t>       64 (39,8%)</a:t>
                      </a:r>
                      <a:endParaRPr lang="fr-FR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         97 (60,2%)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3972253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23952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2BD23-75C4-374B-BB18-030BE47E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4470" y="2810526"/>
            <a:ext cx="5053209" cy="123694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Bilharziose : mode de contamination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649FE9CE-D51F-524C-BF6D-80EE18655DA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1" t="9620" r="5000"/>
          <a:stretch/>
        </p:blipFill>
        <p:spPr bwMode="auto">
          <a:xfrm>
            <a:off x="0" y="726804"/>
            <a:ext cx="6849979" cy="54043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CC89005-BDA6-5D46-A0D3-1D2C8E4411B5}"/>
              </a:ext>
            </a:extLst>
          </p:cNvPr>
          <p:cNvSpPr txBox="1"/>
          <p:nvPr/>
        </p:nvSpPr>
        <p:spPr>
          <a:xfrm>
            <a:off x="1760620" y="6294644"/>
            <a:ext cx="33287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Cycle biologique du schistosome</a:t>
            </a:r>
          </a:p>
        </p:txBody>
      </p:sp>
    </p:spTree>
    <p:extLst>
      <p:ext uri="{BB962C8B-B14F-4D97-AF65-F5344CB8AC3E}">
        <p14:creationId xmlns:p14="http://schemas.microsoft.com/office/powerpoint/2010/main" val="35706754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2BD23-75C4-374B-BB18-030BE47E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474" y="0"/>
            <a:ext cx="9304806" cy="939452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Mécanismes de l’atteinte cardiaque  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03315D8-9A62-8A4E-B095-643C8C942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79" y="1523394"/>
            <a:ext cx="10836442" cy="501716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68313" lvl="2" indent="-457200">
              <a:buFont typeface="Courier New" panose="02070309020205020404" pitchFamily="49" charset="0"/>
              <a:buChar char="o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HTAP de type </a:t>
            </a:r>
            <a:r>
              <a:rPr lang="fr-FR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pré-capillaire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avec gradient artério-capillaire due à des lésions vasculaires pulmonaires (endartérite) par migration des œufs de bilharzioses --+ insuffisance ventriculaire droite </a:t>
            </a:r>
          </a:p>
          <a:p>
            <a:pPr marL="468313" lvl="2" indent="-457200">
              <a:buFont typeface="Courier New" panose="02070309020205020404" pitchFamily="49" charset="0"/>
              <a:buChar char="o"/>
            </a:pP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8313" lvl="2" indent="-457200">
              <a:buFont typeface="Courier New" panose="02070309020205020404" pitchFamily="49" charset="0"/>
              <a:buChar char="o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Anoxie</a:t>
            </a:r>
          </a:p>
          <a:p>
            <a:pPr marL="468313" lvl="2" indent="-457200">
              <a:buFont typeface="Courier New" panose="02070309020205020404" pitchFamily="49" charset="0"/>
              <a:buChar char="o"/>
            </a:pP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8313" lvl="2" indent="-457200">
              <a:buFont typeface="Courier New" panose="02070309020205020404" pitchFamily="49" charset="0"/>
              <a:buChar char="o"/>
            </a:pP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Shunt porto-pulmonaire par </a:t>
            </a: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hypertension portale</a:t>
            </a:r>
          </a:p>
          <a:p>
            <a:pPr marL="468313" lvl="2" indent="-457200">
              <a:buFont typeface="Courier New" panose="02070309020205020404" pitchFamily="49" charset="0"/>
              <a:buChar char="o"/>
            </a:pPr>
            <a:endParaRPr lang="fr-F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68313" lvl="2" indent="-457200">
              <a:buFont typeface="Courier New" panose="02070309020205020404" pitchFamily="49" charset="0"/>
              <a:buChar char="o"/>
            </a:pPr>
            <a:r>
              <a:rPr lang="fr-FR" sz="2800" b="1" dirty="0">
                <a:latin typeface="Calibri" panose="020F0502020204030204" pitchFamily="34" charset="0"/>
                <a:cs typeface="Calibri" panose="020F0502020204030204" pitchFamily="34" charset="0"/>
              </a:rPr>
              <a:t>Myocardite et endocardite </a:t>
            </a:r>
            <a:r>
              <a:rPr lang="fr-FR" sz="2800" dirty="0">
                <a:latin typeface="Calibri" panose="020F0502020204030204" pitchFamily="34" charset="0"/>
                <a:cs typeface="Calibri" panose="020F0502020204030204" pitchFamily="34" charset="0"/>
              </a:rPr>
              <a:t>pariétale chronique par des mécanismes immunologiques et par l’anémie.</a:t>
            </a:r>
          </a:p>
        </p:txBody>
      </p:sp>
    </p:spTree>
    <p:extLst>
      <p:ext uri="{BB962C8B-B14F-4D97-AF65-F5344CB8AC3E}">
        <p14:creationId xmlns:p14="http://schemas.microsoft.com/office/powerpoint/2010/main" val="2469395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2BD23-75C4-374B-BB18-030BE47E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1509" y="169266"/>
            <a:ext cx="4448979" cy="83907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PALUDISME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Espace réservé du contenu 7">
            <a:extLst>
              <a:ext uri="{FF2B5EF4-FFF2-40B4-BE49-F238E27FC236}">
                <a16:creationId xmlns="" xmlns:a16="http://schemas.microsoft.com/office/drawing/2014/main" id="{682876FF-2996-6148-B35E-F41C174C4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90"/>
          <a:stretch/>
        </p:blipFill>
        <p:spPr>
          <a:xfrm>
            <a:off x="7709579" y="2122238"/>
            <a:ext cx="3854811" cy="3710295"/>
          </a:xfrm>
          <a:solidFill>
            <a:schemeClr val="bg1"/>
          </a:solidFill>
        </p:spPr>
      </p:pic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A4761780-5C25-3E4A-88F1-547F5324DA65}"/>
              </a:ext>
            </a:extLst>
          </p:cNvPr>
          <p:cNvSpPr txBox="1">
            <a:spLocks/>
          </p:cNvSpPr>
          <p:nvPr/>
        </p:nvSpPr>
        <p:spPr>
          <a:xfrm>
            <a:off x="627610" y="1716811"/>
            <a:ext cx="6412017" cy="346437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313" lvl="2" indent="-457200">
              <a:buFont typeface="Courier New" panose="02070309020205020404" pitchFamily="49" charset="0"/>
              <a:buChar char="o"/>
            </a:pPr>
            <a:r>
              <a:rPr lang="fr-FR" sz="2800" dirty="0"/>
              <a:t>= Malaria = fièvre des marais</a:t>
            </a:r>
          </a:p>
          <a:p>
            <a:pPr marL="11113" lvl="2" indent="0">
              <a:buNone/>
            </a:pPr>
            <a:endParaRPr lang="fr-FR" sz="2800" dirty="0"/>
          </a:p>
          <a:p>
            <a:pPr marL="468313" lvl="2" indent="-457200">
              <a:buFont typeface="Courier New" panose="02070309020205020404" pitchFamily="49" charset="0"/>
              <a:buChar char="o"/>
            </a:pPr>
            <a:r>
              <a:rPr lang="fr-FR" sz="2800" dirty="0"/>
              <a:t>La plus fréquente des infections parasitaires observées dans le monde</a:t>
            </a:r>
          </a:p>
          <a:p>
            <a:pPr marL="11113" lvl="2" indent="0">
              <a:buNone/>
            </a:pPr>
            <a:endParaRPr lang="fr-FR" sz="2800" dirty="0"/>
          </a:p>
          <a:p>
            <a:pPr marL="468313" lvl="2" indent="-457200">
              <a:buFont typeface="Courier New" panose="02070309020205020404" pitchFamily="49" charset="0"/>
              <a:buChar char="o"/>
            </a:pPr>
            <a:r>
              <a:rPr lang="fr-FR" sz="2800" dirty="0"/>
              <a:t>Affection fébrile aiguë due à des parasites transmis à l’homme</a:t>
            </a:r>
            <a:endParaRPr lang="fr-F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93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2BD23-75C4-374B-BB18-030BE47E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571" y="300789"/>
            <a:ext cx="5839372" cy="90171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PALUDISME : Formes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03315D8-9A62-8A4E-B095-643C8C942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313" y="1644621"/>
            <a:ext cx="5299630" cy="356271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/>
              <a:t>Quatre types de germes capables d'infecter les êtres humains : </a:t>
            </a:r>
          </a:p>
          <a:p>
            <a:pPr marL="0" indent="0">
              <a:buNone/>
            </a:pPr>
            <a:endParaRPr lang="fr-FR" b="1" i="1" dirty="0"/>
          </a:p>
          <a:p>
            <a:pPr>
              <a:buFontTx/>
              <a:buChar char="-"/>
            </a:pPr>
            <a:r>
              <a:rPr lang="fr-FR" i="1" dirty="0"/>
              <a:t>Plasmodium falciparum</a:t>
            </a:r>
          </a:p>
          <a:p>
            <a:pPr>
              <a:buFontTx/>
              <a:buChar char="-"/>
            </a:pPr>
            <a:r>
              <a:rPr lang="fr-FR" i="1" dirty="0"/>
              <a:t>P. </a:t>
            </a:r>
            <a:r>
              <a:rPr lang="fr-FR" i="1" dirty="0" err="1"/>
              <a:t>vivax</a:t>
            </a:r>
            <a:endParaRPr lang="fr-FR" i="1" dirty="0"/>
          </a:p>
          <a:p>
            <a:pPr>
              <a:buFontTx/>
              <a:buChar char="-"/>
            </a:pPr>
            <a:r>
              <a:rPr lang="fr-FR" i="1" dirty="0"/>
              <a:t>P. ovale</a:t>
            </a:r>
          </a:p>
          <a:p>
            <a:pPr>
              <a:buFontTx/>
              <a:buChar char="-"/>
            </a:pPr>
            <a:r>
              <a:rPr lang="fr-FR" i="1" dirty="0"/>
              <a:t>P. </a:t>
            </a:r>
            <a:r>
              <a:rPr lang="fr-FR" i="1" dirty="0" err="1"/>
              <a:t>malariae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0C0A69B-DB8D-624D-9DD4-3BF434879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87"/>
          <a:stretch/>
        </p:blipFill>
        <p:spPr>
          <a:xfrm>
            <a:off x="0" y="0"/>
            <a:ext cx="5461348" cy="685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3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dre 7">
            <a:extLst>
              <a:ext uri="{FF2B5EF4-FFF2-40B4-BE49-F238E27FC236}">
                <a16:creationId xmlns="" xmlns:a16="http://schemas.microsoft.com/office/drawing/2014/main" id="{4BC6A266-DC09-274A-855D-83CE1C4589CA}"/>
              </a:ext>
            </a:extLst>
          </p:cNvPr>
          <p:cNvSpPr/>
          <p:nvPr/>
        </p:nvSpPr>
        <p:spPr>
          <a:xfrm>
            <a:off x="676894" y="296883"/>
            <a:ext cx="4275116" cy="5522026"/>
          </a:xfrm>
          <a:prstGeom prst="frame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Cadre 9">
            <a:extLst>
              <a:ext uri="{FF2B5EF4-FFF2-40B4-BE49-F238E27FC236}">
                <a16:creationId xmlns="" xmlns:a16="http://schemas.microsoft.com/office/drawing/2014/main" id="{F0FCDEB5-8D3C-4C47-A0F8-9E02F0D38A18}"/>
              </a:ext>
            </a:extLst>
          </p:cNvPr>
          <p:cNvSpPr/>
          <p:nvPr/>
        </p:nvSpPr>
        <p:spPr>
          <a:xfrm>
            <a:off x="69271" y="44532"/>
            <a:ext cx="5723905" cy="676893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8A72661-C529-364D-AA99-8EEA908FFFEB}"/>
              </a:ext>
            </a:extLst>
          </p:cNvPr>
          <p:cNvSpPr/>
          <p:nvPr/>
        </p:nvSpPr>
        <p:spPr>
          <a:xfrm>
            <a:off x="793665" y="755673"/>
            <a:ext cx="4275116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SN" sz="2800" b="1" u="sng" dirty="0">
                <a:solidFill>
                  <a:schemeClr val="accent2">
                    <a:lumMod val="75000"/>
                  </a:schemeClr>
                </a:solidFill>
              </a:rPr>
              <a:t>Atteintes du péricarde </a:t>
            </a:r>
            <a:r>
              <a:rPr lang="fr-SN" sz="28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fr-SN" sz="2800" b="1" dirty="0"/>
              <a:t>rares </a:t>
            </a:r>
          </a:p>
          <a:p>
            <a:endParaRPr lang="fr-SN" sz="2800" b="1" dirty="0">
              <a:effectLst/>
            </a:endParaRPr>
          </a:p>
          <a:p>
            <a:r>
              <a:rPr lang="fr-SN" sz="2800" b="1" dirty="0"/>
              <a:t>- Amibiase </a:t>
            </a:r>
          </a:p>
          <a:p>
            <a:pPr marL="457200" indent="-457200">
              <a:buFontTx/>
              <a:buChar char="-"/>
            </a:pPr>
            <a:endParaRPr lang="fr-SN" sz="2800" b="1" dirty="0"/>
          </a:p>
          <a:p>
            <a:r>
              <a:rPr lang="fr-SN" sz="2800" b="1" dirty="0"/>
              <a:t>- </a:t>
            </a:r>
            <a:r>
              <a:rPr lang="fr-SN" sz="2800" b="1" dirty="0" err="1"/>
              <a:t>Hydatidose</a:t>
            </a:r>
            <a:endParaRPr lang="fr-SN" sz="2800" b="1" dirty="0"/>
          </a:p>
          <a:p>
            <a:pPr marL="457200" indent="-457200">
              <a:buFontTx/>
              <a:buChar char="-"/>
            </a:pPr>
            <a:endParaRPr lang="fr-SN" sz="2800" b="1" dirty="0">
              <a:effectLst/>
            </a:endParaRPr>
          </a:p>
          <a:p>
            <a:r>
              <a:rPr lang="fr-SN" sz="2800" b="1" dirty="0"/>
              <a:t>- la trypanosomiase</a:t>
            </a:r>
            <a:br>
              <a:rPr lang="fr-SN" sz="2800" b="1" dirty="0"/>
            </a:br>
            <a:endParaRPr lang="fr-SN" sz="2800" b="1" dirty="0"/>
          </a:p>
          <a:p>
            <a:r>
              <a:rPr lang="fr-SN" sz="2800" b="1" dirty="0"/>
              <a:t>- </a:t>
            </a:r>
            <a:r>
              <a:rPr lang="fr-SN" sz="2800" b="1" dirty="0" err="1"/>
              <a:t>Trichinellose</a:t>
            </a:r>
            <a:r>
              <a:rPr lang="fr-SN" sz="2800" b="1" dirty="0"/>
              <a:t> </a:t>
            </a:r>
          </a:p>
          <a:p>
            <a:pPr marL="457200" indent="-457200">
              <a:buFontTx/>
              <a:buChar char="-"/>
            </a:pPr>
            <a:endParaRPr lang="fr-SN" sz="2800" b="1" dirty="0">
              <a:effectLst/>
            </a:endParaRPr>
          </a:p>
          <a:p>
            <a:pPr marL="457200" indent="-457200">
              <a:buFontTx/>
              <a:buChar char="-"/>
            </a:pPr>
            <a:endParaRPr lang="fr-SN" sz="2800" b="1" dirty="0"/>
          </a:p>
          <a:p>
            <a:pPr marL="457200" indent="-457200">
              <a:buFontTx/>
              <a:buChar char="-"/>
            </a:pPr>
            <a:endParaRPr lang="fr-SN" sz="2800" b="1" dirty="0">
              <a:effectLst/>
            </a:endParaRPr>
          </a:p>
        </p:txBody>
      </p:sp>
      <p:sp>
        <p:nvSpPr>
          <p:cNvPr id="12" name="Cadre 11">
            <a:extLst>
              <a:ext uri="{FF2B5EF4-FFF2-40B4-BE49-F238E27FC236}">
                <a16:creationId xmlns="" xmlns:a16="http://schemas.microsoft.com/office/drawing/2014/main" id="{8BE4F203-71F6-1D41-9479-2EE0D015AC6E}"/>
              </a:ext>
            </a:extLst>
          </p:cNvPr>
          <p:cNvSpPr/>
          <p:nvPr/>
        </p:nvSpPr>
        <p:spPr>
          <a:xfrm>
            <a:off x="5818909" y="44532"/>
            <a:ext cx="6282047" cy="6768935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72940128-2077-2E4E-AC23-B4648D1F21D3}"/>
              </a:ext>
            </a:extLst>
          </p:cNvPr>
          <p:cNvSpPr txBox="1"/>
          <p:nvPr/>
        </p:nvSpPr>
        <p:spPr>
          <a:xfrm>
            <a:off x="6517570" y="351234"/>
            <a:ext cx="4880765" cy="59708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SN" sz="2800" b="1" u="sng" dirty="0">
                <a:solidFill>
                  <a:schemeClr val="accent2">
                    <a:lumMod val="75000"/>
                  </a:schemeClr>
                </a:solidFill>
              </a:rPr>
              <a:t>Atteintes du myocarde : </a:t>
            </a:r>
            <a:endParaRPr lang="fr-SN" sz="2800" b="1" u="sng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endParaRPr lang="fr-SN" b="1" dirty="0"/>
          </a:p>
          <a:p>
            <a:pPr marL="342900" indent="-342900">
              <a:buFontTx/>
              <a:buChar char="-"/>
            </a:pPr>
            <a:r>
              <a:rPr lang="fr-SN" sz="2400" b="1" dirty="0"/>
              <a:t>Trypanosomiase </a:t>
            </a:r>
            <a:r>
              <a:rPr lang="fr-SN" sz="2400" b="1" dirty="0" err="1"/>
              <a:t>américaine</a:t>
            </a:r>
            <a:r>
              <a:rPr lang="fr-SN" sz="2400" b="1" dirty="0"/>
              <a:t> </a:t>
            </a:r>
          </a:p>
          <a:p>
            <a:endParaRPr lang="fr-SN" sz="2400" b="1" dirty="0"/>
          </a:p>
          <a:p>
            <a:pPr marL="342900" indent="-342900">
              <a:buFontTx/>
              <a:buChar char="-"/>
            </a:pPr>
            <a:r>
              <a:rPr lang="fr-SN" sz="2400" b="1" dirty="0"/>
              <a:t>Trypanosomiase africaine </a:t>
            </a:r>
          </a:p>
          <a:p>
            <a:endParaRPr lang="fr-SN" sz="2400" b="1" dirty="0"/>
          </a:p>
          <a:p>
            <a:pPr marL="342900" indent="-342900">
              <a:buFontTx/>
              <a:buChar char="-"/>
            </a:pPr>
            <a:r>
              <a:rPr lang="fr-SN" sz="2400" b="1" dirty="0"/>
              <a:t>Toxoplasmose</a:t>
            </a:r>
          </a:p>
          <a:p>
            <a:pPr marL="342900" indent="-342900">
              <a:buFontTx/>
              <a:buChar char="-"/>
            </a:pPr>
            <a:endParaRPr lang="fr-SN" sz="2400" b="1" dirty="0"/>
          </a:p>
          <a:p>
            <a:pPr marL="342900" indent="-342900">
              <a:buFontTx/>
              <a:buChar char="-"/>
            </a:pPr>
            <a:r>
              <a:rPr lang="fr-SN" sz="2400" b="1" dirty="0" err="1"/>
              <a:t>Trichinellose</a:t>
            </a:r>
            <a:r>
              <a:rPr lang="fr-SN" sz="2400" b="1" dirty="0"/>
              <a:t> </a:t>
            </a:r>
          </a:p>
          <a:p>
            <a:pPr marL="342900" indent="-342900">
              <a:buFontTx/>
              <a:buChar char="-"/>
            </a:pPr>
            <a:endParaRPr lang="fr-SN" sz="2400" b="1" dirty="0"/>
          </a:p>
          <a:p>
            <a:pPr marL="342900" indent="-342900">
              <a:buFontTx/>
              <a:buChar char="-"/>
            </a:pPr>
            <a:r>
              <a:rPr lang="fr-SN" sz="2400" b="1" dirty="0" err="1"/>
              <a:t>Hydatidose</a:t>
            </a:r>
            <a:r>
              <a:rPr lang="fr-SN" sz="2400" b="1" dirty="0"/>
              <a:t> </a:t>
            </a:r>
          </a:p>
          <a:p>
            <a:pPr marL="342900" indent="-342900">
              <a:buFontTx/>
              <a:buChar char="-"/>
            </a:pPr>
            <a:endParaRPr lang="fr-SN" sz="2400" b="1" dirty="0"/>
          </a:p>
          <a:p>
            <a:pPr marL="342900" indent="-342900">
              <a:buFontTx/>
              <a:buChar char="-"/>
            </a:pPr>
            <a:r>
              <a:rPr lang="fr-SN" sz="2400" b="1" dirty="0"/>
              <a:t>Cysticercose Distomatose</a:t>
            </a:r>
          </a:p>
          <a:p>
            <a:pPr marL="342900" indent="-342900">
              <a:buFontTx/>
              <a:buChar char="-"/>
            </a:pPr>
            <a:endParaRPr lang="fr-SN" sz="2400" b="1" dirty="0"/>
          </a:p>
          <a:p>
            <a:pPr marL="342900" indent="-342900">
              <a:buFontTx/>
              <a:buChar char="-"/>
            </a:pPr>
            <a:r>
              <a:rPr lang="fr-SN" sz="2400" b="1" dirty="0"/>
              <a:t>Schistosomiase </a:t>
            </a:r>
          </a:p>
          <a:p>
            <a:endParaRPr lang="fr-SN" sz="2400" b="1" dirty="0"/>
          </a:p>
        </p:txBody>
      </p:sp>
    </p:spTree>
    <p:extLst>
      <p:ext uri="{BB962C8B-B14F-4D97-AF65-F5344CB8AC3E}">
        <p14:creationId xmlns:p14="http://schemas.microsoft.com/office/powerpoint/2010/main" val="590364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2BD23-75C4-374B-BB18-030BE47E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758" y="169266"/>
            <a:ext cx="7386484" cy="839079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PALUDISME : épidémiologie 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03315D8-9A62-8A4E-B095-643C8C942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77" y="1209541"/>
            <a:ext cx="10906146" cy="547919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FF9300"/>
                </a:solidFill>
              </a:rPr>
              <a:t>Au niveau mondial : 2019</a:t>
            </a:r>
            <a:endParaRPr lang="fr-FR" dirty="0">
              <a:solidFill>
                <a:srgbClr val="FF9300"/>
              </a:solidFill>
            </a:endParaRPr>
          </a:p>
          <a:p>
            <a:r>
              <a:rPr lang="fr-FR" b="1" dirty="0"/>
              <a:t>Nombre de cas </a:t>
            </a:r>
            <a:r>
              <a:rPr lang="fr-FR" dirty="0"/>
              <a:t>: environ à 229 millions dans 87 pays d'endémie palustre </a:t>
            </a:r>
          </a:p>
          <a:p>
            <a:r>
              <a:rPr lang="fr-FR" b="1" dirty="0"/>
              <a:t>Décès</a:t>
            </a:r>
            <a:r>
              <a:rPr lang="fr-FR" dirty="0"/>
              <a:t> : 409 000 (dont 67% concernent les enfants de moins de 5 ans)</a:t>
            </a:r>
          </a:p>
          <a:p>
            <a:r>
              <a:rPr lang="fr-FR" dirty="0"/>
              <a:t>L'</a:t>
            </a:r>
            <a:r>
              <a:rPr lang="fr-FR" b="1" dirty="0"/>
              <a:t>incidence</a:t>
            </a:r>
            <a:r>
              <a:rPr lang="fr-FR" dirty="0"/>
              <a:t> (nombre de cas pour 1 000 habitants exposés au risque de paludisme) a reculé passant de </a:t>
            </a:r>
            <a:r>
              <a:rPr lang="fr-FR" b="1" dirty="0">
                <a:solidFill>
                  <a:srgbClr val="C00000"/>
                </a:solidFill>
              </a:rPr>
              <a:t>80</a:t>
            </a:r>
            <a:r>
              <a:rPr lang="fr-FR" dirty="0"/>
              <a:t> en 2000 à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57 </a:t>
            </a:r>
            <a:r>
              <a:rPr lang="fr-FR" dirty="0"/>
              <a:t>en 2019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FF9300"/>
                </a:solidFill>
              </a:rPr>
              <a:t>Afrique : 2019</a:t>
            </a:r>
          </a:p>
          <a:p>
            <a:r>
              <a:rPr lang="fr-FR" dirty="0"/>
              <a:t>94 % (215 millions) des cas estimés dans le monde en 2019</a:t>
            </a:r>
          </a:p>
          <a:p>
            <a:r>
              <a:rPr lang="fr-FR" b="1" dirty="0"/>
              <a:t>Décès</a:t>
            </a:r>
            <a:r>
              <a:rPr lang="fr-FR" dirty="0"/>
              <a:t> : baisse de 44 % (</a:t>
            </a:r>
            <a:r>
              <a:rPr lang="fr-FR" b="1" dirty="0">
                <a:solidFill>
                  <a:srgbClr val="FF0000"/>
                </a:solidFill>
              </a:rPr>
              <a:t>680 000 </a:t>
            </a:r>
            <a:r>
              <a:rPr lang="fr-FR" dirty="0"/>
              <a:t>en 2000,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384 000 </a:t>
            </a:r>
            <a:r>
              <a:rPr lang="fr-FR" dirty="0"/>
              <a:t>en 2019) </a:t>
            </a:r>
          </a:p>
          <a:p>
            <a:r>
              <a:rPr lang="fr-FR" b="1" dirty="0"/>
              <a:t>Incidence</a:t>
            </a:r>
            <a:r>
              <a:rPr lang="fr-FR" dirty="0"/>
              <a:t> est passée de </a:t>
            </a:r>
            <a:r>
              <a:rPr lang="fr-FR" b="1" dirty="0">
                <a:solidFill>
                  <a:srgbClr val="FF0000"/>
                </a:solidFill>
              </a:rPr>
              <a:t>363</a:t>
            </a:r>
            <a:r>
              <a:rPr lang="fr-FR" dirty="0"/>
              <a:t> à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225</a:t>
            </a:r>
            <a:r>
              <a:rPr lang="fr-FR" dirty="0"/>
              <a:t> sur la période 2000-2019.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22EB7DE5-4443-F748-8541-C0BE3081A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212" y="6018921"/>
            <a:ext cx="2091788" cy="83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660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2BD23-75C4-374B-BB18-030BE47E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0771" y="87847"/>
            <a:ext cx="8770458" cy="107707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PALUDISME : Mode de contamination 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="" xmlns:a16="http://schemas.microsoft.com/office/drawing/2014/main" id="{C5607B09-8FC2-EF4E-BDD2-6CD5C3F9C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5750" y="1225928"/>
            <a:ext cx="7100499" cy="5544225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11822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2BD23-75C4-374B-BB18-030BE47E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566" y="300789"/>
            <a:ext cx="9640867" cy="1089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PALUDISME : manifestations cardiaques   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03315D8-9A62-8A4E-B095-643C8C942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752" y="1572961"/>
            <a:ext cx="10856495" cy="498425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7625" lvl="3" indent="0" algn="ctr">
              <a:buNone/>
            </a:pPr>
            <a:r>
              <a:rPr lang="fr-FR" sz="2800" b="1" dirty="0">
                <a:solidFill>
                  <a:srgbClr val="FF9300"/>
                </a:solidFill>
              </a:rPr>
              <a:t>Peu </a:t>
            </a:r>
            <a:r>
              <a:rPr lang="fr-FR" sz="2800" b="1" dirty="0" smtClean="0">
                <a:solidFill>
                  <a:srgbClr val="FF9300"/>
                </a:solidFill>
              </a:rPr>
              <a:t>décrites</a:t>
            </a:r>
            <a:r>
              <a:rPr lang="fr-FR" sz="2800" b="1" dirty="0" smtClean="0"/>
              <a:t> </a:t>
            </a:r>
            <a:r>
              <a:rPr lang="fr-FR" sz="2800" b="1" dirty="0"/>
              <a:t>dans la littérature </a:t>
            </a:r>
          </a:p>
          <a:p>
            <a:pPr marL="47625" lvl="3" indent="0" algn="ctr">
              <a:buNone/>
            </a:pPr>
            <a:r>
              <a:rPr lang="fr-FR" sz="2800" b="1" smtClean="0">
                <a:solidFill>
                  <a:srgbClr val="FF9300"/>
                </a:solidFill>
              </a:rPr>
              <a:t>Fatales</a:t>
            </a:r>
            <a:r>
              <a:rPr lang="fr-FR" sz="2800" b="1" smtClean="0"/>
              <a:t> </a:t>
            </a:r>
            <a:r>
              <a:rPr lang="fr-FR" sz="2800" b="1" dirty="0"/>
              <a:t>par troubles du rythme et d’infarctus du myocarde </a:t>
            </a:r>
          </a:p>
          <a:p>
            <a:pPr marL="47625" lvl="3" indent="0">
              <a:buNone/>
            </a:pPr>
            <a:endParaRPr lang="fr-FR" sz="2800" b="1" dirty="0"/>
          </a:p>
          <a:p>
            <a:pPr marL="227013" lvl="4" indent="-227013"/>
            <a:r>
              <a:rPr lang="fr-FR" sz="2800" dirty="0"/>
              <a:t>Manifestations cardiaques se rencontrent le plus souvent lors de l’accès pernicieux.</a:t>
            </a:r>
          </a:p>
          <a:p>
            <a:pPr marL="227013" lvl="4" indent="-227013"/>
            <a:r>
              <a:rPr lang="fr-FR" sz="2800" b="1" dirty="0"/>
              <a:t>Anémie</a:t>
            </a:r>
          </a:p>
          <a:p>
            <a:pPr marL="227013" lvl="4" indent="-227013"/>
            <a:r>
              <a:rPr lang="fr-FR" sz="2800" dirty="0"/>
              <a:t>Cytotoxicité myocardite</a:t>
            </a:r>
          </a:p>
          <a:p>
            <a:pPr marL="227013" lvl="4" indent="-227013"/>
            <a:r>
              <a:rPr lang="fr-FR" sz="2800" dirty="0"/>
              <a:t>Troubles de la microcirculation</a:t>
            </a:r>
          </a:p>
          <a:p>
            <a:pPr marL="227013" lvl="4" indent="-227013"/>
            <a:r>
              <a:rPr lang="fr-FR" sz="2800" b="1" dirty="0"/>
              <a:t>Troubles de rythme et de la conduction </a:t>
            </a:r>
            <a:r>
              <a:rPr lang="fr-FR" sz="2800" dirty="0"/>
              <a:t>: effet iatrogène quinine </a:t>
            </a:r>
          </a:p>
          <a:p>
            <a:pPr marL="227013" lvl="4" indent="-227013"/>
            <a:r>
              <a:rPr lang="fr-FR" sz="2800" dirty="0"/>
              <a:t>Toxicité des Antipaludéens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87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2BD23-75C4-374B-BB18-030BE47E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157" y="386334"/>
            <a:ext cx="4159685" cy="953951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FILARIOSE   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03315D8-9A62-8A4E-B095-643C8C942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7550" y="1825625"/>
            <a:ext cx="10126249" cy="43371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fr-FR" sz="2800" b="1" dirty="0"/>
              <a:t>Filariose à </a:t>
            </a:r>
            <a:r>
              <a:rPr lang="fr-FR" sz="2800" b="1" dirty="0" err="1"/>
              <a:t>loa</a:t>
            </a:r>
            <a:r>
              <a:rPr lang="fr-FR" sz="2800" b="1" dirty="0"/>
              <a:t> - </a:t>
            </a:r>
            <a:r>
              <a:rPr lang="fr-FR" sz="2800" b="1" dirty="0" err="1"/>
              <a:t>loa</a:t>
            </a:r>
            <a:r>
              <a:rPr lang="fr-FR" sz="2800" dirty="0"/>
              <a:t> :</a:t>
            </a:r>
          </a:p>
          <a:p>
            <a:pPr lvl="2">
              <a:lnSpc>
                <a:spcPct val="100000"/>
              </a:lnSpc>
            </a:pPr>
            <a:r>
              <a:rPr lang="fr-FR" sz="2800" dirty="0"/>
              <a:t>lésions tissulaires par phénomène d’auto-immunisation (mise en évidence dans le sérum de malades d’anticorps anti-cœur) =&gt; </a:t>
            </a:r>
            <a:r>
              <a:rPr lang="fr-FR" sz="2800" b="1" dirty="0">
                <a:solidFill>
                  <a:srgbClr val="FF9300"/>
                </a:solidFill>
              </a:rPr>
              <a:t>Endocardite pariétale fibroblastique </a:t>
            </a:r>
            <a:r>
              <a:rPr lang="fr-FR" sz="2800" b="1" dirty="0" err="1">
                <a:solidFill>
                  <a:srgbClr val="FF9300"/>
                </a:solidFill>
              </a:rPr>
              <a:t>éosinophilique</a:t>
            </a:r>
            <a:r>
              <a:rPr lang="fr-FR" sz="2800" b="1" dirty="0">
                <a:solidFill>
                  <a:srgbClr val="FF9300"/>
                </a:solidFill>
              </a:rPr>
              <a:t> de </a:t>
            </a:r>
            <a:r>
              <a:rPr lang="fr-FR" sz="2800" b="1" dirty="0" err="1">
                <a:solidFill>
                  <a:srgbClr val="FF9300"/>
                </a:solidFill>
              </a:rPr>
              <a:t>Loeffler</a:t>
            </a:r>
            <a:endParaRPr lang="fr-FR" sz="2800" b="1" dirty="0">
              <a:solidFill>
                <a:srgbClr val="FF9300"/>
              </a:solidFill>
            </a:endParaRPr>
          </a:p>
          <a:p>
            <a:pPr lvl="2">
              <a:lnSpc>
                <a:spcPct val="100000"/>
              </a:lnSpc>
            </a:pPr>
            <a:r>
              <a:rPr lang="fr-FR" sz="2800" dirty="0"/>
              <a:t>Hyperéosinophilie</a:t>
            </a:r>
          </a:p>
          <a:p>
            <a:pPr lvl="2">
              <a:lnSpc>
                <a:spcPct val="100000"/>
              </a:lnSpc>
            </a:pPr>
            <a:r>
              <a:rPr lang="fr-FR" sz="2800" dirty="0"/>
              <a:t>L’une des causes les plus fréquentes de cardiopathie restrictive dans le monde </a:t>
            </a:r>
          </a:p>
        </p:txBody>
      </p:sp>
    </p:spTree>
    <p:extLst>
      <p:ext uri="{BB962C8B-B14F-4D97-AF65-F5344CB8AC3E}">
        <p14:creationId xmlns:p14="http://schemas.microsoft.com/office/powerpoint/2010/main" val="28623475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53FB6BA-D845-EE48-BFDB-265F04684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018" y="239865"/>
            <a:ext cx="4213963" cy="132556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0BB4C92B-ADCD-584C-B421-E946EE4DD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2135"/>
            <a:ext cx="10515600" cy="3522989"/>
          </a:xfrm>
          <a:solidFill>
            <a:schemeClr val="bg1"/>
          </a:solidFill>
        </p:spPr>
        <p:txBody>
          <a:bodyPr/>
          <a:lstStyle/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Parasitoses : disposition géographique variable</a:t>
            </a:r>
          </a:p>
          <a:p>
            <a:pPr marL="0" indent="0">
              <a:buNone/>
            </a:pP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de la maîtrise de l’épidémiologie</a:t>
            </a:r>
          </a:p>
          <a:p>
            <a:pPr marL="0" indent="0">
              <a:buNone/>
            </a:pP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Renforcement des moyens de prévention</a:t>
            </a:r>
          </a:p>
        </p:txBody>
      </p:sp>
    </p:spTree>
    <p:extLst>
      <p:ext uri="{BB962C8B-B14F-4D97-AF65-F5344CB8AC3E}">
        <p14:creationId xmlns:p14="http://schemas.microsoft.com/office/powerpoint/2010/main" val="1468916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92581" y="-14146"/>
            <a:ext cx="5444837" cy="68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7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59131">
            <a:off x="-337213" y="269738"/>
            <a:ext cx="5774843" cy="5774843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 rotWithShape="1">
          <a:blip r:embed="rId3"/>
          <a:srcRect t="31953" b="42602"/>
          <a:stretch/>
        </p:blipFill>
        <p:spPr>
          <a:xfrm>
            <a:off x="5101388" y="0"/>
            <a:ext cx="7090612" cy="2895600"/>
          </a:xfrm>
          <a:prstGeom prst="rect">
            <a:avLst/>
          </a:prstGeom>
        </p:spPr>
      </p:pic>
      <p:sp>
        <p:nvSpPr>
          <p:cNvPr id="10" name="Flèche à quatre pointes 9"/>
          <p:cNvSpPr/>
          <p:nvPr/>
        </p:nvSpPr>
        <p:spPr>
          <a:xfrm rot="2333491">
            <a:off x="7764284" y="-81421"/>
            <a:ext cx="1355419" cy="1418986"/>
          </a:xfrm>
          <a:prstGeom prst="quad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964086" y="-349651"/>
            <a:ext cx="13652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0" b="1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12" name="ZoneTexte 11"/>
          <p:cNvSpPr txBox="1"/>
          <p:nvPr/>
        </p:nvSpPr>
        <p:spPr>
          <a:xfrm rot="20832969">
            <a:off x="4143324" y="4811347"/>
            <a:ext cx="5586118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>
                <a:solidFill>
                  <a:schemeClr val="bg1"/>
                </a:solidFill>
                <a:latin typeface="Bradley Hand ITC" panose="03070402050302030203" pitchFamily="66" charset="0"/>
              </a:rPr>
              <a:t>INCH’ALLAH</a:t>
            </a:r>
          </a:p>
        </p:txBody>
      </p:sp>
    </p:spTree>
    <p:extLst>
      <p:ext uri="{BB962C8B-B14F-4D97-AF65-F5344CB8AC3E}">
        <p14:creationId xmlns:p14="http://schemas.microsoft.com/office/powerpoint/2010/main" val="22870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49DEFC4-A1CB-4449-8A7C-0B12456D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943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TRYPANOSOMIASE </a:t>
            </a:r>
            <a:r>
              <a:rPr lang="fr-S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AMÉRICAINE</a:t>
            </a:r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(Maladie de </a:t>
            </a:r>
            <a:r>
              <a:rPr lang="fr-S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Chagas</a:t>
            </a:r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8D1D340-EAF3-5340-9D13-F357F276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84" y="1835790"/>
            <a:ext cx="8018667" cy="46570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SN" b="1" dirty="0" err="1">
                <a:latin typeface="Calibri" panose="020F0502020204030204" pitchFamily="34" charset="0"/>
                <a:cs typeface="Calibri" panose="020F0502020204030204" pitchFamily="34" charset="0"/>
              </a:rPr>
              <a:t>Trypanosoma</a:t>
            </a:r>
            <a:r>
              <a:rPr lang="fr-S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SN" b="1" dirty="0" err="1">
                <a:latin typeface="Calibri" panose="020F0502020204030204" pitchFamily="34" charset="0"/>
                <a:cs typeface="Calibri" panose="020F0502020204030204" pitchFamily="34" charset="0"/>
              </a:rPr>
              <a:t>cruzi</a:t>
            </a:r>
            <a:r>
              <a:rPr lang="fr-SN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r-SN" dirty="0" err="1">
                <a:latin typeface="Calibri" panose="020F0502020204030204" pitchFamily="34" charset="0"/>
                <a:cs typeface="Calibri" panose="020F0502020204030204" pitchFamily="34" charset="0"/>
              </a:rPr>
              <a:t>problème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de santé publique majeure pour majorité (18 pays) d’</a:t>
            </a:r>
            <a:r>
              <a:rPr lang="fr-SN" dirty="0" err="1">
                <a:latin typeface="Calibri" panose="020F0502020204030204" pitchFamily="34" charset="0"/>
                <a:cs typeface="Calibri" panose="020F0502020204030204" pitchFamily="34" charset="0"/>
              </a:rPr>
              <a:t>Amérique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latine (Amérique du Sud et centrale) : 18 millions de personnes infectées et environ 200 000 nouveaux cas par an. </a:t>
            </a:r>
          </a:p>
          <a:p>
            <a:endParaRPr lang="fr-S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SN" b="1" dirty="0">
                <a:latin typeface="Calibri" panose="020F0502020204030204" pitchFamily="34" charset="0"/>
                <a:cs typeface="Calibri" panose="020F0502020204030204" pitchFamily="34" charset="0"/>
              </a:rPr>
              <a:t>2006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: environ 12 millions de cas (18-30 millions en 1990) et son incidence annuelle à 150- 200.000 cas selon les sources (500-700.000 en 1990).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B97F7D3C-158F-194C-BBE5-0ECFF6CEB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2931" y="-7964745"/>
            <a:ext cx="4668880" cy="1184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"/>
              </a:rPr>
              <a:t>D’après : OMS http://www.who.int/ctd/chagas/geo.htm </a:t>
            </a:r>
            <a:endParaRPr kumimoji="0" lang="fr-FR" alt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37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50" name="Picture 2" descr="page13image21222480">
            <a:extLst>
              <a:ext uri="{FF2B5EF4-FFF2-40B4-BE49-F238E27FC236}">
                <a16:creationId xmlns="" xmlns:a16="http://schemas.microsoft.com/office/drawing/2014/main" id="{9D508C52-18B1-B643-973E-25DFCF72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483" y="3660730"/>
            <a:ext cx="4118517" cy="319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A10E721-9F2F-AF42-BB19-E1ED7A9D4FBB}"/>
              </a:ext>
            </a:extLst>
          </p:cNvPr>
          <p:cNvSpPr txBox="1"/>
          <p:nvPr/>
        </p:nvSpPr>
        <p:spPr>
          <a:xfrm>
            <a:off x="3697893" y="6453311"/>
            <a:ext cx="4051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S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Rassi</a:t>
            </a:r>
            <a:r>
              <a:rPr lang="fr-S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NEJM 2006; 355: 799-808 </a:t>
            </a:r>
            <a:endParaRPr lang="fr-S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02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="" xmlns:a16="http://schemas.microsoft.com/office/drawing/2014/main" id="{3C604503-3FC1-5047-BB13-9A35DABFD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525" y="1438025"/>
            <a:ext cx="7402950" cy="5421353"/>
          </a:xfrm>
        </p:spPr>
      </p:pic>
      <p:sp>
        <p:nvSpPr>
          <p:cNvPr id="3" name="Titre 1">
            <a:extLst>
              <a:ext uri="{FF2B5EF4-FFF2-40B4-BE49-F238E27FC236}">
                <a16:creationId xmlns="" xmlns:a16="http://schemas.microsoft.com/office/drawing/2014/main" id="{F53D4334-B15F-7440-AC49-99FE607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8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TRYPANOSOMIASE AMERICAINE : </a:t>
            </a:r>
            <a:b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 de contamination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796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8D1D340-EAF3-5340-9D13-F357F2767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5041"/>
            <a:ext cx="10515600" cy="45409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fr-FR" b="1" dirty="0"/>
              <a:t>Action directe </a:t>
            </a:r>
            <a:r>
              <a:rPr lang="fr-FR" i="1" dirty="0"/>
              <a:t>: </a:t>
            </a:r>
            <a:r>
              <a:rPr lang="fr-FR" dirty="0"/>
              <a:t>destruction locale due à la présence de trypanosomes dans la fibres myocardiques.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 Libération d’un facteur interstitiel endovasculaire par l’organisme --+ agression de type auto-immune</a:t>
            </a:r>
          </a:p>
          <a:p>
            <a:pPr lvl="0"/>
            <a:endParaRPr lang="fr-FR" dirty="0"/>
          </a:p>
          <a:p>
            <a:pPr lvl="0"/>
            <a:r>
              <a:rPr lang="fr-FR" b="1" dirty="0"/>
              <a:t>Conséquence</a:t>
            </a:r>
            <a:r>
              <a:rPr lang="fr-FR" dirty="0"/>
              <a:t> : Installation d’une insuffisance cardiaque.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Processus similaires dans les trypanosomiases africaines.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B97F7D3C-158F-194C-BBE5-0ECFF6CEB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2931" y="-7964745"/>
            <a:ext cx="4668880" cy="1184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"/>
              </a:rPr>
              <a:t>D’après : OMS http://www.who.int/ctd/chagas/geo.htm </a:t>
            </a:r>
            <a:endParaRPr kumimoji="0" lang="fr-FR" alt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r-FR" altLang="fr-FR" sz="37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570F8FF9-D7CB-3443-A8DD-694EC5BE6256}"/>
              </a:ext>
            </a:extLst>
          </p:cNvPr>
          <p:cNvSpPr txBox="1">
            <a:spLocks/>
          </p:cNvSpPr>
          <p:nvPr/>
        </p:nvSpPr>
        <p:spPr>
          <a:xfrm>
            <a:off x="838200" y="365619"/>
            <a:ext cx="10515600" cy="13255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TRYPANOSOMIASE </a:t>
            </a:r>
            <a:r>
              <a:rPr lang="fr-S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AMÉRICAINE : Mécanisme de l’atteinte cardiaque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48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3DF57D1-F012-704D-83BF-8C2C626E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80" y="2386367"/>
            <a:ext cx="10968639" cy="350086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SN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Atteinte cardiaque 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: 20-30%</a:t>
            </a:r>
          </a:p>
          <a:p>
            <a:pPr marL="0" indent="0">
              <a:lnSpc>
                <a:spcPct val="100000"/>
              </a:lnSpc>
              <a:buNone/>
            </a:pPr>
            <a:endParaRPr lang="fr-S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1ère cause de myocardite parasitaire</a:t>
            </a:r>
          </a:p>
          <a:p>
            <a:pPr>
              <a:lnSpc>
                <a:spcPct val="100000"/>
              </a:lnSpc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1ère cause de cardiomyopathie, de décès cardiovasculaire chez les 30-50 ans en zone </a:t>
            </a:r>
            <a:r>
              <a:rPr lang="fr-SN" dirty="0" err="1">
                <a:latin typeface="Calibri" panose="020F0502020204030204" pitchFamily="34" charset="0"/>
                <a:cs typeface="Calibri" panose="020F0502020204030204" pitchFamily="34" charset="0"/>
              </a:rPr>
              <a:t>endémique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3ème motif de transplantation cardiaque en Amérique latine </a:t>
            </a:r>
          </a:p>
          <a:p>
            <a:pPr marL="0" indent="0">
              <a:lnSpc>
                <a:spcPct val="100000"/>
              </a:lnSpc>
              <a:buNone/>
            </a:pPr>
            <a:endParaRPr lang="fr-SN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41C3F81-FB79-BC46-96CF-8F6050AE3AC1}"/>
              </a:ext>
            </a:extLst>
          </p:cNvPr>
          <p:cNvSpPr txBox="1"/>
          <p:nvPr/>
        </p:nvSpPr>
        <p:spPr>
          <a:xfrm>
            <a:off x="8140810" y="6488668"/>
            <a:ext cx="4051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S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Rassi</a:t>
            </a:r>
            <a:r>
              <a:rPr lang="fr-S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NEJM 2006; 355: 799-808 </a:t>
            </a:r>
            <a:endParaRPr lang="fr-S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68F7A2CA-D6CF-354A-883B-A1E051C53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368"/>
            <a:ext cx="1051560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TRYPANOSOMIASE </a:t>
            </a:r>
            <a:r>
              <a:rPr lang="fr-S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AMÉRICAINE</a:t>
            </a:r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(Maladie de </a:t>
            </a:r>
            <a:r>
              <a:rPr lang="fr-S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Chagas</a:t>
            </a:r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260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3DF57D1-F012-704D-83BF-8C2C626E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737"/>
            <a:ext cx="10397647" cy="3787279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SN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Cohorte régionale brésilienne 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: suivi de 7,9 ans +/- 3,2 ans </a:t>
            </a:r>
          </a:p>
          <a:p>
            <a:pPr marL="0" indent="0">
              <a:buNone/>
            </a:pPr>
            <a:endParaRPr lang="fr-S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411 patients porteurs ; </a:t>
            </a:r>
            <a:r>
              <a:rPr lang="fr-SN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130 DCD (30,7%) </a:t>
            </a: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801688" indent="-215900">
              <a:buFont typeface="Wingdings" pitchFamily="2" charset="2"/>
              <a:buChar char="ü"/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 81 (62,3%) : mort subite </a:t>
            </a:r>
          </a:p>
          <a:p>
            <a:pPr marL="801688" indent="-215900">
              <a:buFont typeface="Wingdings" pitchFamily="2" charset="2"/>
              <a:buChar char="ü"/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20 (15,4%) : Insuffisance cardiaque </a:t>
            </a:r>
          </a:p>
          <a:p>
            <a:pPr marL="801688" indent="-215900">
              <a:buFont typeface="Wingdings" pitchFamily="2" charset="2"/>
              <a:buChar char="ü"/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12 (9,2%) : Autres causes cardio-vasculaires (AVC+++)</a:t>
            </a:r>
          </a:p>
          <a:p>
            <a:pPr marL="801688" indent="-215900">
              <a:buFont typeface="Wingdings" pitchFamily="2" charset="2"/>
              <a:buChar char="ü"/>
            </a:pPr>
            <a:r>
              <a:rPr lang="fr-SN" dirty="0">
                <a:latin typeface="Calibri" panose="020F0502020204030204" pitchFamily="34" charset="0"/>
                <a:cs typeface="Calibri" panose="020F0502020204030204" pitchFamily="34" charset="0"/>
              </a:rPr>
              <a:t>16 (12,3%) : causes non cardio-vasculaires </a:t>
            </a:r>
          </a:p>
          <a:p>
            <a:pPr marL="801688" indent="-215900">
              <a:buFont typeface="Wingdings" pitchFamily="2" charset="2"/>
              <a:buChar char="ü"/>
            </a:pPr>
            <a:endParaRPr lang="fr-S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1688" indent="-215900">
              <a:buFont typeface="Wingdings" pitchFamily="2" charset="2"/>
              <a:buChar char="ü"/>
            </a:pPr>
            <a:endParaRPr lang="fr-S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1688" indent="-215900">
              <a:buFont typeface="Wingdings" pitchFamily="2" charset="2"/>
              <a:buChar char="ü"/>
            </a:pPr>
            <a:endParaRPr lang="fr-S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1688" indent="-215900">
              <a:buFont typeface="Wingdings" pitchFamily="2" charset="2"/>
              <a:buChar char="ü"/>
            </a:pPr>
            <a:endParaRPr lang="fr-SN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fr-SN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B41C3F81-FB79-BC46-96CF-8F6050AE3AC1}"/>
              </a:ext>
            </a:extLst>
          </p:cNvPr>
          <p:cNvSpPr txBox="1"/>
          <p:nvPr/>
        </p:nvSpPr>
        <p:spPr>
          <a:xfrm>
            <a:off x="8140810" y="6488668"/>
            <a:ext cx="40511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SN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Rassi</a:t>
            </a:r>
            <a:r>
              <a:rPr lang="fr-S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NEJM 2006; 355: 799-808 </a:t>
            </a:r>
            <a:endParaRPr lang="fr-S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="" xmlns:a16="http://schemas.microsoft.com/office/drawing/2014/main" id="{46937F55-19FF-2047-ACDA-865D1DAF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327" y="390177"/>
            <a:ext cx="9771345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TRYPANOSOMIASE </a:t>
            </a:r>
            <a:r>
              <a:rPr lang="fr-S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AMÉRICAINE</a:t>
            </a:r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(Maladie de </a:t>
            </a:r>
            <a:r>
              <a:rPr lang="fr-S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Chagas</a:t>
            </a:r>
            <a:r>
              <a:rPr lang="fr-S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17653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1654</Words>
  <Application>Microsoft Office PowerPoint</Application>
  <PresentationFormat>Grand écran</PresentationFormat>
  <Paragraphs>342</Paragraphs>
  <Slides>46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57" baseType="lpstr">
      <vt:lpstr>Arial</vt:lpstr>
      <vt:lpstr>Bradley Hand ITC</vt:lpstr>
      <vt:lpstr>Calibri</vt:lpstr>
      <vt:lpstr>Calibri Light</vt:lpstr>
      <vt:lpstr>Cambria</vt:lpstr>
      <vt:lpstr>Courier New</vt:lpstr>
      <vt:lpstr>Frutiger</vt:lpstr>
      <vt:lpstr>MS Mincho</vt:lpstr>
      <vt:lpstr>Times New Roman</vt:lpstr>
      <vt:lpstr>Wingdings</vt:lpstr>
      <vt:lpstr>Thème Office</vt:lpstr>
      <vt:lpstr>PARASITOSES A TROPISME CARDIAQUE : EPIDEMIOLOGIE</vt:lpstr>
      <vt:lpstr>INTRODUCTION</vt:lpstr>
      <vt:lpstr>Présentation PowerPoint</vt:lpstr>
      <vt:lpstr>Présentation PowerPoint</vt:lpstr>
      <vt:lpstr>TRYPANOSOMIASE AMÉRICAINE  (Maladie de Chagas) </vt:lpstr>
      <vt:lpstr>TRYPANOSOMIASE AMERICAINE :  mode de contamination </vt:lpstr>
      <vt:lpstr>Présentation PowerPoint</vt:lpstr>
      <vt:lpstr>TRYPANOSOMIASE AMÉRICAINE  (Maladie de Chagas) </vt:lpstr>
      <vt:lpstr>TRYPANOSOMIASE AMÉRICAINE  (Maladie de Chagas) </vt:lpstr>
      <vt:lpstr>TRYPANOSOMIASE AFRICAINE</vt:lpstr>
      <vt:lpstr>TRYPANOSOMIASE AFRICAINE Maladies tropicales négligées (OMS)</vt:lpstr>
      <vt:lpstr>TRYPANOSOMIASE AFRICAINE :  mode de contamination </vt:lpstr>
      <vt:lpstr>Présentation PowerPoint</vt:lpstr>
      <vt:lpstr>Présentation PowerPoint</vt:lpstr>
      <vt:lpstr>TOXOPLASMOSE </vt:lpstr>
      <vt:lpstr>TOXOPLASMOSE </vt:lpstr>
      <vt:lpstr>TRICHINELLOSE </vt:lpstr>
      <vt:lpstr>TRICHINELLOSE </vt:lpstr>
      <vt:lpstr>TRICHINELLOSE :  mode de transmission  </vt:lpstr>
      <vt:lpstr>HYDATIDOSE </vt:lpstr>
      <vt:lpstr>HYDATIDOSE : ÉPIDÉMIOLOGIE</vt:lpstr>
      <vt:lpstr>HYDATIDOSE : ÉPIDÉMIOLOGIE</vt:lpstr>
      <vt:lpstr>HYDATIDOSE : Répartition géographique </vt:lpstr>
      <vt:lpstr>HYDATIDOSE : Mode de contamination </vt:lpstr>
      <vt:lpstr>CYSTICERCOSE</vt:lpstr>
      <vt:lpstr>CYSTICERCOSE : épidémiologie </vt:lpstr>
      <vt:lpstr>CYSTICERCOSE : mode de contamination</vt:lpstr>
      <vt:lpstr>AMIBIASE : épidémiologie  </vt:lpstr>
      <vt:lpstr>AMIBIASE : formes  </vt:lpstr>
      <vt:lpstr>AMIBIASE : mécanisme de l’atteinte cardiaque </vt:lpstr>
      <vt:lpstr>AMIBIASE : mode de contamination</vt:lpstr>
      <vt:lpstr>Bilharziose : Epidémiologie   </vt:lpstr>
      <vt:lpstr>Différentes espèces de schistosomes  </vt:lpstr>
      <vt:lpstr>Bilharziose : cas du Sénégal  </vt:lpstr>
      <vt:lpstr>Bilharziose : cas du Sénégal</vt:lpstr>
      <vt:lpstr>Bilharziose : mode de contamination </vt:lpstr>
      <vt:lpstr>Mécanismes de l’atteinte cardiaque   </vt:lpstr>
      <vt:lpstr>PALUDISME </vt:lpstr>
      <vt:lpstr>PALUDISME : Formes</vt:lpstr>
      <vt:lpstr>PALUDISME : épidémiologie  </vt:lpstr>
      <vt:lpstr>PALUDISME : Mode de contamination  </vt:lpstr>
      <vt:lpstr>PALUDISME : manifestations cardiaques    </vt:lpstr>
      <vt:lpstr>FILARIOSE    </vt:lpstr>
      <vt:lpstr>CONCLUSION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PARASITOSES A TROPISME CARDIAQUE : EPIDEMIOLOGIE </dc:title>
  <dc:creator>Microsoft Office User</dc:creator>
  <cp:lastModifiedBy>Microsoft</cp:lastModifiedBy>
  <cp:revision>194</cp:revision>
  <dcterms:created xsi:type="dcterms:W3CDTF">2021-09-19T10:41:37Z</dcterms:created>
  <dcterms:modified xsi:type="dcterms:W3CDTF">2021-10-29T10:02:42Z</dcterms:modified>
</cp:coreProperties>
</file>